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
      <p:font typeface="Bree Serif"/>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33" Type="http://schemas.openxmlformats.org/officeDocument/2006/relationships/font" Target="fonts/BreeSerif-regular.fntdata"/><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Buenos días, nosotros somos Federico Benito, Matias Brond, Juan Ignacio Filardo, Federico Silva, y quién les habla, Guido MIchelini,  y vamos hablar sobre el paper IMVU’s Approach to Integrating Quality Assurance with Continuos Deployment, el cual fue escritor por James Birchler, desarrollador de IMVU inc.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El primer ítem, es la utilización de un servidor que soporte la integración continua, en este caso el utilizado es “Buildbot” permitiendo correr y monitorear las pruebas automatizadas en cada commit.</a:t>
            </a:r>
          </a:p>
          <a:p>
            <a:pPr lvl="0">
              <a:spcBef>
                <a:spcPts val="0"/>
              </a:spcBef>
              <a:buNone/>
            </a:pPr>
            <a:r>
              <a:rPr lang="es-419"/>
              <a:t>Se indica también como buena práctica, realizar una confirmación al controlar el código antes de hacer el commit, para evitar la incorporación del mismo si puede romper la base de código.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También, Monitorear y alertar en tiempo real para informar al equipo cuando un nuevo bug aparece en el proceso de desarrollo.</a:t>
            </a:r>
          </a:p>
          <a:p>
            <a:pPr lvl="0">
              <a:spcBef>
                <a:spcPts val="0"/>
              </a:spcBef>
              <a:buNone/>
            </a:pPr>
            <a:r>
              <a:rPr lang="es-419"/>
              <a:t>La utilización de la técnica “los 5 porqués” sosteniendo que al responderlos se llegaría a la solución. Es usada para mejorar en procesos de despliegue y de desarrollo.</a:t>
            </a:r>
          </a:p>
          <a:p>
            <a:pPr lvl="0">
              <a:spcBef>
                <a:spcPts val="0"/>
              </a:spcBef>
              <a:buNone/>
            </a:pPr>
            <a:r>
              <a:rPr lang="es-419"/>
              <a:t>Por último, se utiliza un script desplegado en el cluster para lograr un  "sistema inmune" y así monitorear y alertar sobre regresiones (estadísticamente) significativas, y revertir automáticamente el commit si ocurre algún error.</a:t>
            </a:r>
          </a:p>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2"/>
              </a:buClr>
              <a:buSzPct val="100000"/>
              <a:buFont typeface="Arial"/>
              <a:buNone/>
            </a:pPr>
            <a:r>
              <a:rPr lang="es-419">
                <a:solidFill>
                  <a:srgbClr val="2B2B2B"/>
                </a:solidFill>
                <a:highlight>
                  <a:srgbClr val="FFFFFF"/>
                </a:highlight>
                <a:latin typeface="Lato"/>
                <a:ea typeface="Lato"/>
                <a:cs typeface="Lato"/>
                <a:sym typeface="Lato"/>
              </a:rPr>
              <a:t>En IMVU no hay un rol especializado en sólo escribir tests, sino que este trabajo es realizado por todo el equipo de ingenieros. Pero no se pueden encontrar todos los bugs en base a tests automatizados, y se requiere la participación de personas reales, con experiencia y perspicacia, que puedan encontrar problemas en términos más realistas, del modo que lo haría un usuario normal.</a:t>
            </a:r>
          </a:p>
          <a:p>
            <a:pPr lvl="0">
              <a:spcBef>
                <a:spcPts val="0"/>
              </a:spcBef>
              <a:buNone/>
            </a:pPr>
            <a:r>
              <a:t/>
            </a:r>
            <a:endParaRPr>
              <a:solidFill>
                <a:srgbClr val="2B2B2B"/>
              </a:solidFill>
              <a:highlight>
                <a:srgbClr val="FFFFFF"/>
              </a:highlight>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Los Quality Assurance Engineers pasan mucho tiempo (ca. 50%) haciendo tests manuales, por lo que intenta automatizarse todo lo que se pueda. Como hay muchas más features de las que hay tiempo de probar, hay que preguntarse cuáles se van a beneficiar más si se les dedica tiempo de Quality Assurance, y se realizan grandes reuniones para determinar esto.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solidFill>
                  <a:srgbClr val="2B2B2B"/>
                </a:solidFill>
                <a:highlight>
                  <a:srgbClr val="FFFFFF"/>
                </a:highlight>
                <a:latin typeface="Lato"/>
                <a:ea typeface="Lato"/>
                <a:cs typeface="Lato"/>
                <a:sym typeface="Lato"/>
              </a:rPr>
              <a:t>Y además, los QA engineers tienen otras dos responsabilidades trabajando en entornos ágiles:</a:t>
            </a:r>
          </a:p>
          <a:p>
            <a:pPr lvl="0">
              <a:spcBef>
                <a:spcPts val="0"/>
              </a:spcBef>
              <a:buNone/>
            </a:pPr>
            <a:r>
              <a:rPr lang="es-419">
                <a:solidFill>
                  <a:srgbClr val="2B2B2B"/>
                </a:solidFill>
                <a:highlight>
                  <a:srgbClr val="FFFFFF"/>
                </a:highlight>
                <a:latin typeface="Lato"/>
                <a:ea typeface="Lato"/>
                <a:cs typeface="Lato"/>
                <a:sym typeface="Lato"/>
              </a:rPr>
              <a:t>La primera implica escribir los planes de prueba y revisarlos con los Product Owners y los Technical Leads, de modo que esto permita asegurar que no se escape ningún caso de uso importante, y que todo el equipo entienda cómo se van a probar las features.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La segunda responsabilidad implica que los QA engineers trabajen directamente en conjunto con los software engineers, discutiendo cara a cara las features con el equipo. Para cuando llega el momento del “ready” para QA, casi todo ya ha sido probado a cierto nivel, y muchos bugs potenciales fueron resueltos.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solidFill>
                  <a:srgbClr val="2B2B2B"/>
                </a:solidFill>
                <a:highlight>
                  <a:srgbClr val="FFFFFF"/>
                </a:highlight>
                <a:latin typeface="Lato"/>
                <a:ea typeface="Lato"/>
                <a:cs typeface="Lato"/>
                <a:sym typeface="Lato"/>
              </a:rPr>
              <a:t>Sin importar cuánto testing haya realizado el equipo antes de liberar una feature, se utiliza la automatización para hacer un despliegue en caliente a producción, y el Cluster Immune System monitorea para ver si hay regresiones.</a:t>
            </a:r>
          </a:p>
          <a:p>
            <a:pPr lvl="0">
              <a:spcBef>
                <a:spcPts val="0"/>
              </a:spcBef>
              <a:buNone/>
            </a:pPr>
            <a:r>
              <a:rPr lang="es-419">
                <a:solidFill>
                  <a:srgbClr val="2B2B2B"/>
                </a:solidFill>
                <a:highlight>
                  <a:srgbClr val="FFFFFF"/>
                </a:highlight>
                <a:latin typeface="Lato"/>
                <a:ea typeface="Lato"/>
                <a:cs typeface="Lato"/>
                <a:sym typeface="Lato"/>
              </a:rPr>
              <a:t>Esto ayuda a reducir el riesgo de un impacto negativo en los clientes.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sz="1000">
                <a:solidFill>
                  <a:srgbClr val="2B2B2B"/>
                </a:solidFill>
                <a:highlight>
                  <a:srgbClr val="FFFFFF"/>
                </a:highlight>
                <a:latin typeface="Lato"/>
                <a:ea typeface="Lato"/>
                <a:cs typeface="Lato"/>
                <a:sym typeface="Lato"/>
              </a:rPr>
              <a:t>Bajo esta metodología es posible disponer de retroalimentación de los usuarios rápidamente como peticiones de cambio o informe de errores. Además, si se deja de lado el tiempo de ingeniería, se puede reaccionar de manera casi instantánea a estos pedidos, corrigiendo el sistema, modificando y agregando funcionalidades que le sean de utilidad a los clientes.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sz="1000">
                <a:solidFill>
                  <a:srgbClr val="2B2B2B"/>
                </a:solidFill>
                <a:highlight>
                  <a:srgbClr val="FFFFFF"/>
                </a:highlight>
                <a:latin typeface="Lato"/>
                <a:ea typeface="Lato"/>
                <a:cs typeface="Lato"/>
                <a:sym typeface="Lato"/>
              </a:rPr>
              <a:t>Y se hace mucho hincapié en “la utilidad a los clientes” porque eso es lo que realmente termina importando por lo que debemos centrar el foco allí.</a:t>
            </a:r>
          </a:p>
          <a:p>
            <a:pPr lvl="0">
              <a:spcBef>
                <a:spcPts val="0"/>
              </a:spcBef>
              <a:buNone/>
            </a:pPr>
            <a:r>
              <a:rPr lang="es-419" sz="1000">
                <a:solidFill>
                  <a:srgbClr val="D9D9D9"/>
                </a:solidFill>
                <a:highlight>
                  <a:srgbClr val="FFFFFF"/>
                </a:highlight>
                <a:latin typeface="Lato"/>
                <a:ea typeface="Lato"/>
                <a:cs typeface="Lato"/>
                <a:sym typeface="Lato"/>
              </a:rPr>
              <a:t>De esta manera, se logra con limitados recursos de calidad agregar valor al sistema de una manera rápida y eficaz.</a:t>
            </a:r>
          </a:p>
          <a:p>
            <a:pPr lvl="0">
              <a:spcBef>
                <a:spcPts val="0"/>
              </a:spcBef>
              <a:buNone/>
            </a:pPr>
            <a:r>
              <a:rPr lang="es-419" sz="1000">
                <a:solidFill>
                  <a:srgbClr val="2B2B2B"/>
                </a:solidFill>
                <a:highlight>
                  <a:srgbClr val="FFFFFF"/>
                </a:highlight>
                <a:latin typeface="Lato"/>
                <a:ea typeface="Lato"/>
                <a:cs typeface="Lato"/>
                <a:sym typeface="Lato"/>
              </a:rPr>
              <a:t>Cabe destacar que todas estas prácticas no nos van a servir para no cometer errores, de hecho  los mismos se producen y a menudo se envían a producción ofreciendo características imperfectas. Pero si nos permite saber de inmediato lo que nuestros clientes quieren que hagamos y nosotros solo debemos escucharlos  y seguir haciendo  iteraciones.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Como cierre general del escrito de Birchler</a:t>
            </a:r>
            <a:r>
              <a:rPr lang="es-419">
                <a:latin typeface="Lato"/>
                <a:ea typeface="Lato"/>
                <a:cs typeface="Lato"/>
                <a:sym typeface="Lato"/>
              </a:rPr>
              <a:t> podemos remarcar la importancia que tiene la comunicación en un desarrollo de este tipo tanto para con los cliente como para dentro del equipo de desarrollo.  Hace un fuerte hincapié en la capacidad que debemos tener para reaccionar ante los resultados de esas comunicaciones y en enfocarnos en funcionalidades que le sean de importancia  al cliente y le agreguen valor al sistema en cuestión.</a:t>
            </a:r>
          </a:p>
          <a:p>
            <a:pPr lvl="0">
              <a:spcBef>
                <a:spcPts val="0"/>
              </a:spcBef>
              <a:buNone/>
            </a:pPr>
            <a:r>
              <a:t/>
            </a:r>
            <a:endParaRPr>
              <a:latin typeface="Lato"/>
              <a:ea typeface="Lato"/>
              <a:cs typeface="Lato"/>
              <a:sym typeface="Lato"/>
            </a:endParaRPr>
          </a:p>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Bien, qué es IMVU? IMVU es un juego plataforma 3D, en el cual sus usuarios interactúan entre sí mediante salas de chat online y personajes 3D (como se puede ver en esta imagen), y es el software sobre el cual trata el paper. Para hacer una comparación, es un juego muy parecido al conocido Habbo Hotel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Para cerrar esta exposición, hemos analizado y relacionado este paper con el estudiado anteriormente, el de Eric Raymond y hemos notado que el denominador común de ambos se encuentra reflejado en los principios de las nuevas metodologías de desarrollo (ágil) haciendo una fuerte referencia a la importancia que se le da al hecho de escuchar a los clientes/usuarios del sistema y satisfacerlos con funcionalidades que agreguen valor.</a:t>
            </a: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s-419"/>
              <a:t>Como expresa el título del paper, en el mismo el autor nos trata de explicar cómo logra el grupo de ingenieros de software en la empresa, con la metodología de despliegue continuo, una buena calidad de software en el juego IMVU, indicando así distintos consejos y tecnologías a los que recurren.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Como habíamos mencionado, en IMVU implementan Continuos Deployment, que no es nada más que un proceso que permite entregar software en minutos en vez de en días, semanas o meses. El resultado obtenido en IMVU, es que están constantemente desplegando nuevo código, de manera frecuente, un promedio de 50 veces al día</a:t>
            </a:r>
            <a:r>
              <a:rPr lang="es-419" sz="1000">
                <a:solidFill>
                  <a:srgbClr val="333333"/>
                </a:solidFill>
                <a:highlight>
                  <a:srgbClr val="FFFFFF"/>
                </a:highlight>
              </a:rP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2"/>
              </a:buClr>
              <a:buSzPct val="91666"/>
              <a:buFont typeface="Arial"/>
              <a:buNone/>
            </a:pPr>
            <a:r>
              <a:rPr lang="es-419" sz="1150">
                <a:solidFill>
                  <a:schemeClr val="dk2"/>
                </a:solidFill>
                <a:highlight>
                  <a:srgbClr val="FFFFFF"/>
                </a:highlight>
              </a:rPr>
              <a:t>​</a:t>
            </a:r>
          </a:p>
          <a:p>
            <a:pPr lvl="0">
              <a:spcBef>
                <a:spcPts val="0"/>
              </a:spcBef>
              <a:buClr>
                <a:schemeClr val="dk2"/>
              </a:buClr>
              <a:buSzPct val="91666"/>
              <a:buFont typeface="Arial"/>
              <a:buNone/>
            </a:pPr>
            <a:r>
              <a:rPr lang="es-419" sz="1150">
                <a:solidFill>
                  <a:schemeClr val="dk2"/>
                </a:solidFill>
                <a:highlight>
                  <a:srgbClr val="FFFFFF"/>
                </a:highlight>
              </a:rPr>
              <a:t>Hay que tener en cuenta que también se entregan caracteristicas o funcionalidades que a los clientes no les gustan, no son correctas o no están del todo pulidas, lo que genera costes, pero estos valen la pena ya que al ser más frecuentes estas entregas permiten aprender rápidamente de ellas, y así poder corregir y tomar otros caminos al tener una retroalimentación más constante.</a:t>
            </a:r>
          </a:p>
          <a:p>
            <a:pPr lvl="0">
              <a:spcBef>
                <a:spcPts val="0"/>
              </a:spcBef>
              <a:buClr>
                <a:schemeClr val="dk2"/>
              </a:buClr>
              <a:buSzPct val="100000"/>
              <a:buFont typeface="Arial"/>
              <a:buNone/>
            </a:pPr>
            <a:r>
              <a:t/>
            </a:r>
            <a:endParaRPr>
              <a:solidFill>
                <a:schemeClr val="dk2"/>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2"/>
              </a:buClr>
              <a:buSzPct val="91666"/>
              <a:buFont typeface="Arial"/>
              <a:buNone/>
            </a:pPr>
            <a:r>
              <a:rPr lang="es-419" sz="1150">
                <a:solidFill>
                  <a:schemeClr val="dk2"/>
                </a:solidFill>
                <a:highlight>
                  <a:srgbClr val="FFFFFF"/>
                </a:highlight>
              </a:rPr>
              <a:t>​</a:t>
            </a:r>
          </a:p>
          <a:p>
            <a:pPr lvl="0">
              <a:spcBef>
                <a:spcPts val="0"/>
              </a:spcBef>
              <a:buClr>
                <a:schemeClr val="dk2"/>
              </a:buClr>
              <a:buSzPct val="91666"/>
              <a:buFont typeface="Arial"/>
              <a:buNone/>
            </a:pPr>
            <a:r>
              <a:rPr lang="es-419" sz="1150">
                <a:solidFill>
                  <a:schemeClr val="dk2"/>
                </a:solidFill>
                <a:highlight>
                  <a:srgbClr val="FFFFFF"/>
                </a:highlight>
              </a:rPr>
              <a:t>En contrapartida de otros procesos, en donde A veces se entregaban funcionalidades que no gustaban a los usuarios, incluso cuando las tareas en el proyecto se hacían despacio y con cuidado, lo que producía un coste aún mayor ya que se tarda más en ver los errores y aprender de ellos y también se demora más en realizar las correcciones y la próxima entrega.</a:t>
            </a: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2"/>
              </a:buClr>
              <a:buSzPct val="91666"/>
              <a:buFont typeface="Arial"/>
              <a:buNone/>
            </a:pPr>
            <a:r>
              <a:rPr lang="es-419" sz="1150">
                <a:solidFill>
                  <a:schemeClr val="dk2"/>
                </a:solidFill>
                <a:highlight>
                  <a:srgbClr val="FFFFFF"/>
                </a:highlight>
              </a:rPr>
              <a:t>​</a:t>
            </a:r>
          </a:p>
          <a:p>
            <a:pPr lvl="0">
              <a:spcBef>
                <a:spcPts val="0"/>
              </a:spcBef>
              <a:buClr>
                <a:schemeClr val="dk2"/>
              </a:buClr>
              <a:buSzPct val="91666"/>
              <a:buFont typeface="Arial"/>
              <a:buNone/>
            </a:pPr>
            <a:r>
              <a:rPr lang="es-419" sz="1150">
                <a:solidFill>
                  <a:schemeClr val="dk2"/>
                </a:solidFill>
                <a:highlight>
                  <a:srgbClr val="FFFFFF"/>
                </a:highlight>
              </a:rPr>
              <a:t>Como pasó una vez que se demoraron más de un mes trabajando en una característica que creyeron que iba a gustar, que era algo similar al friends feed de facebook, y resultó ser que se equivocaron y a causa de esto, retrasaron la entrega de otra característica que si deseaban los usuarios como era la creación de grupos dentro de imvu.</a:t>
            </a:r>
          </a:p>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2"/>
              </a:buClr>
              <a:buSzPct val="91666"/>
              <a:buFont typeface="Arial"/>
              <a:buNone/>
            </a:pPr>
            <a:r>
              <a:rPr lang="es-419" sz="1150">
                <a:solidFill>
                  <a:schemeClr val="dk2"/>
                </a:solidFill>
                <a:highlight>
                  <a:srgbClr val="FFFFFF"/>
                </a:highlight>
              </a:rPr>
              <a:t>​</a:t>
            </a:r>
          </a:p>
          <a:p>
            <a:pPr lvl="0">
              <a:spcBef>
                <a:spcPts val="0"/>
              </a:spcBef>
              <a:buClr>
                <a:schemeClr val="dk2"/>
              </a:buClr>
              <a:buSzPct val="91666"/>
              <a:buFont typeface="Arial"/>
              <a:buNone/>
            </a:pPr>
            <a:r>
              <a:rPr lang="es-419" sz="1150">
                <a:solidFill>
                  <a:schemeClr val="dk2"/>
                </a:solidFill>
                <a:highlight>
                  <a:srgbClr val="FFFFFF"/>
                </a:highlight>
              </a:rPr>
              <a:t>Lo ideal es tomar los datos disponibles por parte de los clientes, basarse en la experiencia previa, junto con conocimientos combinados y en el análisis competitivo para poder desarrollar las características y/o funcionalidades lo más rápido posible para así poder probarlos en los clientes y constatar si se estaba en lo correcto o no y permitir regresiones y correcciones.</a:t>
            </a: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La visión antes comentada, es que el grupo de desarrolladores tenía mayor énfasis sobre las pruebas automatizadas. Dicho enfoque es vital para lograr la calidad del producto. Eric Ries, ex co-fundador de CTO e IMVU, logró detallar una infraestructura para apoyar el Continuous Deployment. Resumiendo se desarrollaron varios ítems, los cuales actualmente siguen siendo implementados.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wrap="square"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7" y="3238450"/>
            <a:ext cx="6331500" cy="1241700"/>
          </a:xfrm>
          <a:prstGeom prst="rect">
            <a:avLst/>
          </a:prstGeom>
        </p:spPr>
        <p:txBody>
          <a:bodyPr anchorCtr="0" anchor="b" bIns="91425" lIns="91425" rIns="91425" wrap="square" tIns="9142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419">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wrap="square" tIns="91425"/>
          <a:lstStyle>
            <a:lvl1pPr lvl="0" rtl="0" algn="ctr">
              <a:spcBef>
                <a:spcPts val="0"/>
              </a:spcBef>
              <a:buClr>
                <a:schemeClr val="dk1"/>
              </a:buClr>
              <a:buSzPct val="100000"/>
              <a:buFont typeface="Lato"/>
              <a:defRPr sz="9600">
                <a:solidFill>
                  <a:schemeClr val="dk1"/>
                </a:solidFill>
                <a:latin typeface="Lato"/>
                <a:ea typeface="Lato"/>
                <a:cs typeface="Lato"/>
                <a:sym typeface="Lato"/>
              </a:defRPr>
            </a:lvl1pPr>
            <a:lvl2pPr lvl="1" rtl="0" algn="ctr">
              <a:spcBef>
                <a:spcPts val="0"/>
              </a:spcBef>
              <a:buClr>
                <a:schemeClr val="dk1"/>
              </a:buClr>
              <a:buSzPct val="100000"/>
              <a:buFont typeface="Lato"/>
              <a:defRPr sz="9600">
                <a:solidFill>
                  <a:schemeClr val="dk1"/>
                </a:solidFill>
                <a:latin typeface="Lato"/>
                <a:ea typeface="Lato"/>
                <a:cs typeface="Lato"/>
                <a:sym typeface="Lato"/>
              </a:defRPr>
            </a:lvl2pPr>
            <a:lvl3pPr lvl="2" rtl="0" algn="ctr">
              <a:spcBef>
                <a:spcPts val="0"/>
              </a:spcBef>
              <a:buClr>
                <a:schemeClr val="dk1"/>
              </a:buClr>
              <a:buSzPct val="100000"/>
              <a:buFont typeface="Lato"/>
              <a:defRPr sz="9600">
                <a:solidFill>
                  <a:schemeClr val="dk1"/>
                </a:solidFill>
                <a:latin typeface="Lato"/>
                <a:ea typeface="Lato"/>
                <a:cs typeface="Lato"/>
                <a:sym typeface="Lato"/>
              </a:defRPr>
            </a:lvl3pPr>
            <a:lvl4pPr lvl="3" rtl="0" algn="ctr">
              <a:spcBef>
                <a:spcPts val="0"/>
              </a:spcBef>
              <a:buClr>
                <a:schemeClr val="dk1"/>
              </a:buClr>
              <a:buSzPct val="100000"/>
              <a:buFont typeface="Lato"/>
              <a:defRPr sz="9600">
                <a:solidFill>
                  <a:schemeClr val="dk1"/>
                </a:solidFill>
                <a:latin typeface="Lato"/>
                <a:ea typeface="Lato"/>
                <a:cs typeface="Lato"/>
                <a:sym typeface="Lato"/>
              </a:defRPr>
            </a:lvl4pPr>
            <a:lvl5pPr lvl="4" rtl="0" algn="ctr">
              <a:spcBef>
                <a:spcPts val="0"/>
              </a:spcBef>
              <a:buClr>
                <a:schemeClr val="dk1"/>
              </a:buClr>
              <a:buSzPct val="100000"/>
              <a:buFont typeface="Lato"/>
              <a:defRPr sz="9600">
                <a:solidFill>
                  <a:schemeClr val="dk1"/>
                </a:solidFill>
                <a:latin typeface="Lato"/>
                <a:ea typeface="Lato"/>
                <a:cs typeface="Lato"/>
                <a:sym typeface="Lato"/>
              </a:defRPr>
            </a:lvl5pPr>
            <a:lvl6pPr lvl="5" rtl="0" algn="ctr">
              <a:spcBef>
                <a:spcPts val="0"/>
              </a:spcBef>
              <a:buClr>
                <a:schemeClr val="dk1"/>
              </a:buClr>
              <a:buSzPct val="100000"/>
              <a:buFont typeface="Lato"/>
              <a:defRPr sz="9600">
                <a:solidFill>
                  <a:schemeClr val="dk1"/>
                </a:solidFill>
                <a:latin typeface="Lato"/>
                <a:ea typeface="Lato"/>
                <a:cs typeface="Lato"/>
                <a:sym typeface="Lato"/>
              </a:defRPr>
            </a:lvl6pPr>
            <a:lvl7pPr lvl="6" rtl="0" algn="ctr">
              <a:spcBef>
                <a:spcPts val="0"/>
              </a:spcBef>
              <a:buClr>
                <a:schemeClr val="dk1"/>
              </a:buClr>
              <a:buSzPct val="100000"/>
              <a:buFont typeface="Lato"/>
              <a:defRPr sz="9600">
                <a:solidFill>
                  <a:schemeClr val="dk1"/>
                </a:solidFill>
                <a:latin typeface="Lato"/>
                <a:ea typeface="Lato"/>
                <a:cs typeface="Lato"/>
                <a:sym typeface="Lato"/>
              </a:defRPr>
            </a:lvl7pPr>
            <a:lvl8pPr lvl="7" rtl="0" algn="ctr">
              <a:spcBef>
                <a:spcPts val="0"/>
              </a:spcBef>
              <a:buClr>
                <a:schemeClr val="dk1"/>
              </a:buClr>
              <a:buSzPct val="100000"/>
              <a:buFont typeface="Lato"/>
              <a:defRPr sz="9600">
                <a:solidFill>
                  <a:schemeClr val="dk1"/>
                </a:solidFill>
                <a:latin typeface="Lato"/>
                <a:ea typeface="Lato"/>
                <a:cs typeface="Lato"/>
                <a:sym typeface="Lato"/>
              </a:defRPr>
            </a:lvl8pPr>
            <a:lvl9pPr lvl="8" rtl="0"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wrap="square"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65" name="Shape 6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419"/>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419"/>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wrap="square" tIns="91425"/>
          <a:lstStyle>
            <a:lvl1pPr lvl="0" rtl="0" algn="ctr">
              <a:spcBef>
                <a:spcPts val="0"/>
              </a:spcBef>
              <a:buClr>
                <a:schemeClr val="lt1"/>
              </a:buClr>
              <a:buSzPct val="100000"/>
              <a:defRPr sz="4800">
                <a:solidFill>
                  <a:schemeClr val="lt1"/>
                </a:solidFill>
              </a:defRPr>
            </a:lvl1pPr>
            <a:lvl2pPr lvl="1" rtl="0" algn="ctr">
              <a:spcBef>
                <a:spcPts val="0"/>
              </a:spcBef>
              <a:buClr>
                <a:schemeClr val="lt1"/>
              </a:buClr>
              <a:buSzPct val="100000"/>
              <a:defRPr sz="4800">
                <a:solidFill>
                  <a:schemeClr val="lt1"/>
                </a:solidFill>
              </a:defRPr>
            </a:lvl2pPr>
            <a:lvl3pPr lvl="2" rtl="0" algn="ctr">
              <a:spcBef>
                <a:spcPts val="0"/>
              </a:spcBef>
              <a:buClr>
                <a:schemeClr val="lt1"/>
              </a:buClr>
              <a:buSzPct val="100000"/>
              <a:defRPr sz="4800">
                <a:solidFill>
                  <a:schemeClr val="lt1"/>
                </a:solidFill>
              </a:defRPr>
            </a:lvl3pPr>
            <a:lvl4pPr lvl="3" rtl="0" algn="ctr">
              <a:spcBef>
                <a:spcPts val="0"/>
              </a:spcBef>
              <a:buClr>
                <a:schemeClr val="lt1"/>
              </a:buClr>
              <a:buSzPct val="100000"/>
              <a:defRPr sz="4800">
                <a:solidFill>
                  <a:schemeClr val="lt1"/>
                </a:solidFill>
              </a:defRPr>
            </a:lvl4pPr>
            <a:lvl5pPr lvl="4" rtl="0" algn="ctr">
              <a:spcBef>
                <a:spcPts val="0"/>
              </a:spcBef>
              <a:buClr>
                <a:schemeClr val="lt1"/>
              </a:buClr>
              <a:buSzPct val="100000"/>
              <a:defRPr sz="4800">
                <a:solidFill>
                  <a:schemeClr val="lt1"/>
                </a:solidFill>
              </a:defRPr>
            </a:lvl5pPr>
            <a:lvl6pPr lvl="5" rtl="0" algn="ctr">
              <a:spcBef>
                <a:spcPts val="0"/>
              </a:spcBef>
              <a:buClr>
                <a:schemeClr val="lt1"/>
              </a:buClr>
              <a:buSzPct val="100000"/>
              <a:defRPr sz="4800">
                <a:solidFill>
                  <a:schemeClr val="lt1"/>
                </a:solidFill>
              </a:defRPr>
            </a:lvl6pPr>
            <a:lvl7pPr lvl="6" rtl="0" algn="ctr">
              <a:spcBef>
                <a:spcPts val="0"/>
              </a:spcBef>
              <a:buClr>
                <a:schemeClr val="lt1"/>
              </a:buClr>
              <a:buSzPct val="100000"/>
              <a:defRPr sz="4800">
                <a:solidFill>
                  <a:schemeClr val="lt1"/>
                </a:solidFill>
              </a:defRPr>
            </a:lvl7pPr>
            <a:lvl8pPr lvl="7" rtl="0" algn="ctr">
              <a:spcBef>
                <a:spcPts val="0"/>
              </a:spcBef>
              <a:buClr>
                <a:schemeClr val="lt1"/>
              </a:buClr>
              <a:buSzPct val="100000"/>
              <a:defRPr sz="4800">
                <a:solidFill>
                  <a:schemeClr val="lt1"/>
                </a:solidFill>
              </a:defRPr>
            </a:lvl8pPr>
            <a:lvl9pPr lvl="8" rtl="0"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419">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6" name="Shape 26"/>
          <p:cNvSpPr txBox="1"/>
          <p:nvPr>
            <p:ph idx="1" type="body"/>
          </p:nvPr>
        </p:nvSpPr>
        <p:spPr>
          <a:xfrm>
            <a:off x="2410112" y="1595776"/>
            <a:ext cx="6321600" cy="3002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419"/>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 name="Shape 33"/>
          <p:cNvSpPr txBox="1"/>
          <p:nvPr>
            <p:ph idx="1" type="body"/>
          </p:nvPr>
        </p:nvSpPr>
        <p:spPr>
          <a:xfrm>
            <a:off x="2400303" y="1602675"/>
            <a:ext cx="3071400" cy="30024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4" name="Shape 34"/>
          <p:cNvSpPr txBox="1"/>
          <p:nvPr>
            <p:ph idx="2" type="body"/>
          </p:nvPr>
        </p:nvSpPr>
        <p:spPr>
          <a:xfrm>
            <a:off x="5650572" y="1602675"/>
            <a:ext cx="3071400" cy="30024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5" name="Shape 3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419"/>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411575"/>
            <a:ext cx="8520600" cy="6396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8" name="Shape 38"/>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419"/>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wrap="square"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42" name="Shape 42"/>
          <p:cNvSpPr txBox="1"/>
          <p:nvPr>
            <p:ph idx="1" type="body"/>
          </p:nvPr>
        </p:nvSpPr>
        <p:spPr>
          <a:xfrm>
            <a:off x="319500" y="1846804"/>
            <a:ext cx="2808000" cy="28062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43" name="Shape 4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419"/>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1"/>
            <a:ext cx="6244200" cy="3835500"/>
          </a:xfrm>
          <a:prstGeom prst="rect">
            <a:avLst/>
          </a:prstGeom>
        </p:spPr>
        <p:txBody>
          <a:bodyPr anchorCtr="0" anchor="ctr" bIns="91425" lIns="91425" rIns="91425" wrap="square"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419">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wrap="square" tIns="91425"/>
          <a:lstStyle>
            <a:lvl1pPr lvl="0" rtl="0" algn="ctr">
              <a:spcBef>
                <a:spcPts val="0"/>
              </a:spcBef>
              <a:buClr>
                <a:schemeClr val="dk1"/>
              </a:buClr>
              <a:buSzPct val="100000"/>
              <a:defRPr sz="3600">
                <a:solidFill>
                  <a:schemeClr val="dk1"/>
                </a:solidFill>
              </a:defRPr>
            </a:lvl1pPr>
            <a:lvl2pPr lvl="1" rtl="0" algn="ctr">
              <a:spcBef>
                <a:spcPts val="0"/>
              </a:spcBef>
              <a:buClr>
                <a:schemeClr val="dk1"/>
              </a:buClr>
              <a:buSzPct val="100000"/>
              <a:defRPr sz="3600">
                <a:solidFill>
                  <a:schemeClr val="dk1"/>
                </a:solidFill>
              </a:defRPr>
            </a:lvl2pPr>
            <a:lvl3pPr lvl="2" rtl="0" algn="ctr">
              <a:spcBef>
                <a:spcPts val="0"/>
              </a:spcBef>
              <a:buClr>
                <a:schemeClr val="dk1"/>
              </a:buClr>
              <a:buSzPct val="100000"/>
              <a:defRPr sz="3600">
                <a:solidFill>
                  <a:schemeClr val="dk1"/>
                </a:solidFill>
              </a:defRPr>
            </a:lvl3pPr>
            <a:lvl4pPr lvl="3" rtl="0" algn="ctr">
              <a:spcBef>
                <a:spcPts val="0"/>
              </a:spcBef>
              <a:buClr>
                <a:schemeClr val="dk1"/>
              </a:buClr>
              <a:buSzPct val="100000"/>
              <a:defRPr sz="3600">
                <a:solidFill>
                  <a:schemeClr val="dk1"/>
                </a:solidFill>
              </a:defRPr>
            </a:lvl4pPr>
            <a:lvl5pPr lvl="4" rtl="0" algn="ctr">
              <a:spcBef>
                <a:spcPts val="0"/>
              </a:spcBef>
              <a:buClr>
                <a:schemeClr val="dk1"/>
              </a:buClr>
              <a:buSzPct val="100000"/>
              <a:defRPr sz="3600">
                <a:solidFill>
                  <a:schemeClr val="dk1"/>
                </a:solidFill>
              </a:defRPr>
            </a:lvl5pPr>
            <a:lvl6pPr lvl="5" rtl="0" algn="ctr">
              <a:spcBef>
                <a:spcPts val="0"/>
              </a:spcBef>
              <a:buClr>
                <a:schemeClr val="dk1"/>
              </a:buClr>
              <a:buSzPct val="100000"/>
              <a:defRPr sz="3600">
                <a:solidFill>
                  <a:schemeClr val="dk1"/>
                </a:solidFill>
              </a:defRPr>
            </a:lvl6pPr>
            <a:lvl7pPr lvl="6" rtl="0" algn="ctr">
              <a:spcBef>
                <a:spcPts val="0"/>
              </a:spcBef>
              <a:buClr>
                <a:schemeClr val="dk1"/>
              </a:buClr>
              <a:buSzPct val="100000"/>
              <a:defRPr sz="3600">
                <a:solidFill>
                  <a:schemeClr val="dk1"/>
                </a:solidFill>
              </a:defRPr>
            </a:lvl7pPr>
            <a:lvl8pPr lvl="7" rtl="0" algn="ctr">
              <a:spcBef>
                <a:spcPts val="0"/>
              </a:spcBef>
              <a:buClr>
                <a:schemeClr val="dk1"/>
              </a:buClr>
              <a:buSzPct val="100000"/>
              <a:defRPr sz="3600">
                <a:solidFill>
                  <a:schemeClr val="dk1"/>
                </a:solidFill>
              </a:defRPr>
            </a:lvl8pPr>
            <a:lvl9pPr lvl="8" rtl="0"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1"/>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54" name="Shape 54"/>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419">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wrap="square" tIns="91425"/>
          <a:lstStyle>
            <a:lvl1pPr lvl="0" rtl="0">
              <a:lnSpc>
                <a:spcPct val="100000"/>
              </a:lnSpc>
              <a:spcBef>
                <a:spcPts val="0"/>
              </a:spcBef>
              <a:spcAft>
                <a:spcPts val="0"/>
              </a:spcAft>
              <a:buNone/>
              <a:defRPr/>
            </a:lvl1pPr>
          </a:lstStyle>
          <a:p/>
        </p:txBody>
      </p:sp>
      <p:sp>
        <p:nvSpPr>
          <p:cNvPr id="59" name="Shape 59"/>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419"/>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wrap="square" tIns="91425"/>
          <a:lstStyle>
            <a:lvl1pPr lvl="0" rt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rtl="0">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rtl="0">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rtl="0">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rtl="0">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rtl="0">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rtl="0">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rtl="0">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rtl="0">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6"/>
            <a:ext cx="6321600" cy="3002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ct val="100000"/>
              <a:buFont typeface="Lato"/>
              <a:buChar char="●"/>
              <a:defRPr sz="1800">
                <a:solidFill>
                  <a:schemeClr val="dk2"/>
                </a:solidFill>
                <a:latin typeface="Lato"/>
                <a:ea typeface="Lato"/>
                <a:cs typeface="Lato"/>
                <a:sym typeface="Lato"/>
              </a:defRPr>
            </a:lvl1pPr>
            <a:lvl2pPr lvl="1"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2pPr>
            <a:lvl3pPr lvl="2"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3pPr>
            <a:lvl4pPr lvl="3"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4pPr>
            <a:lvl5pPr lvl="4"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5pPr>
            <a:lvl6pPr lvl="5"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6pPr>
            <a:lvl7pPr lvl="6"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7pPr>
            <a:lvl8pPr lvl="7"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8pPr>
            <a:lvl9pPr lvl="8"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s-419"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2.jpg"/><Relationship Id="rId4" Type="http://schemas.openxmlformats.org/officeDocument/2006/relationships/image" Target="../media/image41.png"/><Relationship Id="rId5"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49.pn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8.jpg"/><Relationship Id="rId4" Type="http://schemas.openxmlformats.org/officeDocument/2006/relationships/image" Target="../media/image48.gif"/><Relationship Id="rId5" Type="http://schemas.openxmlformats.org/officeDocument/2006/relationships/image" Target="../media/image40.png"/><Relationship Id="rId6"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6.jpg"/><Relationship Id="rId4" Type="http://schemas.openxmlformats.org/officeDocument/2006/relationships/image" Target="../media/image5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7.png"/><Relationship Id="rId4" Type="http://schemas.openxmlformats.org/officeDocument/2006/relationships/image" Target="../media/image52.gif"/><Relationship Id="rId5" Type="http://schemas.openxmlformats.org/officeDocument/2006/relationships/image" Target="../media/image5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4.jpg"/><Relationship Id="rId4" Type="http://schemas.openxmlformats.org/officeDocument/2006/relationships/image" Target="../media/image53.png"/><Relationship Id="rId11" Type="http://schemas.openxmlformats.org/officeDocument/2006/relationships/image" Target="../media/image64.png"/><Relationship Id="rId10" Type="http://schemas.openxmlformats.org/officeDocument/2006/relationships/image" Target="../media/image55.png"/><Relationship Id="rId12" Type="http://schemas.openxmlformats.org/officeDocument/2006/relationships/image" Target="../media/image58.png"/><Relationship Id="rId9"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51.png"/><Relationship Id="rId7" Type="http://schemas.openxmlformats.org/officeDocument/2006/relationships/image" Target="../media/image69.jpg"/><Relationship Id="rId8"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9.jpg"/><Relationship Id="rId4" Type="http://schemas.openxmlformats.org/officeDocument/2006/relationships/image" Target="../media/image60.png"/><Relationship Id="rId5" Type="http://schemas.openxmlformats.org/officeDocument/2006/relationships/image" Target="../media/image62.jpg"/><Relationship Id="rId6" Type="http://schemas.openxmlformats.org/officeDocument/2006/relationships/image" Target="../media/image71.jpg"/><Relationship Id="rId7"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2.jpg"/><Relationship Id="rId4" Type="http://schemas.openxmlformats.org/officeDocument/2006/relationships/image" Target="../media/image73.jpg"/><Relationship Id="rId5" Type="http://schemas.openxmlformats.org/officeDocument/2006/relationships/image" Target="../media/image65.jpg"/><Relationship Id="rId6" Type="http://schemas.openxmlformats.org/officeDocument/2006/relationships/image" Target="../media/image70.jpg"/><Relationship Id="rId7"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9.jpg"/><Relationship Id="rId5" Type="http://schemas.openxmlformats.org/officeDocument/2006/relationships/image" Target="../media/image14.png"/><Relationship Id="rId6" Type="http://schemas.openxmlformats.org/officeDocument/2006/relationships/image" Target="../media/image11.jpg"/><Relationship Id="rId7"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17.jp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19.jpg"/><Relationship Id="rId5" Type="http://schemas.openxmlformats.org/officeDocument/2006/relationships/image" Target="../media/image24.jp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5.jpg"/><Relationship Id="rId4" Type="http://schemas.openxmlformats.org/officeDocument/2006/relationships/image" Target="../media/image25.png"/><Relationship Id="rId10" Type="http://schemas.openxmlformats.org/officeDocument/2006/relationships/image" Target="../media/image33.png"/><Relationship Id="rId9" Type="http://schemas.openxmlformats.org/officeDocument/2006/relationships/image" Target="../media/image47.jpg"/><Relationship Id="rId5" Type="http://schemas.openxmlformats.org/officeDocument/2006/relationships/image" Target="../media/image23.jpg"/><Relationship Id="rId6" Type="http://schemas.openxmlformats.org/officeDocument/2006/relationships/image" Target="../media/image27.jpg"/><Relationship Id="rId7" Type="http://schemas.openxmlformats.org/officeDocument/2006/relationships/image" Target="../media/image34.jpg"/><Relationship Id="rId8" Type="http://schemas.openxmlformats.org/officeDocument/2006/relationships/image" Target="../media/image3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ctrTitle"/>
          </p:nvPr>
        </p:nvSpPr>
        <p:spPr>
          <a:xfrm>
            <a:off x="958975" y="540000"/>
            <a:ext cx="7333800" cy="2532900"/>
          </a:xfrm>
          <a:prstGeom prst="rect">
            <a:avLst/>
          </a:prstGeom>
        </p:spPr>
        <p:txBody>
          <a:bodyPr anchorCtr="0" anchor="t" bIns="91425" lIns="91425" rIns="91425" wrap="square" tIns="91425">
            <a:noAutofit/>
          </a:bodyPr>
          <a:lstStyle/>
          <a:p>
            <a:pPr lvl="0">
              <a:spcBef>
                <a:spcPts val="0"/>
              </a:spcBef>
              <a:buNone/>
            </a:pPr>
            <a:r>
              <a:rPr lang="es-419"/>
              <a:t>IMVU’s Approach to Integrating QA with Continuous Deployment</a:t>
            </a:r>
          </a:p>
        </p:txBody>
      </p:sp>
      <p:sp>
        <p:nvSpPr>
          <p:cNvPr id="73" name="Shape 73"/>
          <p:cNvSpPr txBox="1"/>
          <p:nvPr>
            <p:ph idx="1" type="subTitle"/>
          </p:nvPr>
        </p:nvSpPr>
        <p:spPr>
          <a:xfrm>
            <a:off x="4721600" y="3599550"/>
            <a:ext cx="2138100" cy="680700"/>
          </a:xfrm>
          <a:prstGeom prst="rect">
            <a:avLst/>
          </a:prstGeom>
        </p:spPr>
        <p:txBody>
          <a:bodyPr anchorCtr="0" anchor="b" bIns="91425" lIns="91425" rIns="91425" wrap="square" tIns="91425">
            <a:noAutofit/>
          </a:bodyPr>
          <a:lstStyle/>
          <a:p>
            <a:pPr lvl="0" rtl="0" algn="r">
              <a:spcBef>
                <a:spcPts val="0"/>
              </a:spcBef>
              <a:buNone/>
            </a:pPr>
            <a:r>
              <a:rPr lang="es-419"/>
              <a:t>Artículo escrito por</a:t>
            </a:r>
          </a:p>
          <a:p>
            <a:pPr lvl="0" algn="r">
              <a:spcBef>
                <a:spcPts val="0"/>
              </a:spcBef>
              <a:buNone/>
            </a:pPr>
            <a:r>
              <a:rPr lang="es-419"/>
              <a:t>James Birchler</a:t>
            </a:r>
          </a:p>
        </p:txBody>
      </p:sp>
      <p:pic>
        <p:nvPicPr>
          <p:cNvPr id="74" name="Shape 74"/>
          <p:cNvPicPr preferRelativeResize="0"/>
          <p:nvPr/>
        </p:nvPicPr>
        <p:blipFill>
          <a:blip r:embed="rId3">
            <a:alphaModFix/>
          </a:blip>
          <a:stretch>
            <a:fillRect/>
          </a:stretch>
        </p:blipFill>
        <p:spPr>
          <a:xfrm>
            <a:off x="6859500" y="2830575"/>
            <a:ext cx="1575225" cy="1575225"/>
          </a:xfrm>
          <a:prstGeom prst="rect">
            <a:avLst/>
          </a:prstGeom>
          <a:noFill/>
          <a:ln>
            <a:noFill/>
          </a:ln>
        </p:spPr>
      </p:pic>
      <p:sp>
        <p:nvSpPr>
          <p:cNvPr id="75" name="Shape 7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mc:AlternateContent>
    <mc:Choice Requires="p14">
      <p:transition spd="slow">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3" name="Shape 163"/>
        <p:cNvGrpSpPr/>
        <p:nvPr/>
      </p:nvGrpSpPr>
      <p:grpSpPr>
        <a:xfrm>
          <a:off x="0" y="0"/>
          <a:ext cx="0" cy="0"/>
          <a:chOff x="0" y="0"/>
          <a:chExt cx="0" cy="0"/>
        </a:xfrm>
      </p:grpSpPr>
      <p:pic>
        <p:nvPicPr>
          <p:cNvPr id="164" name="Shape 164"/>
          <p:cNvPicPr preferRelativeResize="0"/>
          <p:nvPr/>
        </p:nvPicPr>
        <p:blipFill>
          <a:blip r:embed="rId4">
            <a:alphaModFix/>
          </a:blip>
          <a:stretch>
            <a:fillRect/>
          </a:stretch>
        </p:blipFill>
        <p:spPr>
          <a:xfrm>
            <a:off x="0" y="3009888"/>
            <a:ext cx="2051825" cy="2133600"/>
          </a:xfrm>
          <a:prstGeom prst="rect">
            <a:avLst/>
          </a:prstGeom>
          <a:noFill/>
          <a:ln>
            <a:noFill/>
          </a:ln>
        </p:spPr>
      </p:pic>
      <p:pic>
        <p:nvPicPr>
          <p:cNvPr id="165" name="Shape 165"/>
          <p:cNvPicPr preferRelativeResize="0"/>
          <p:nvPr/>
        </p:nvPicPr>
        <p:blipFill>
          <a:blip r:embed="rId5">
            <a:alphaModFix/>
          </a:blip>
          <a:stretch>
            <a:fillRect/>
          </a:stretch>
        </p:blipFill>
        <p:spPr>
          <a:xfrm>
            <a:off x="127475" y="140725"/>
            <a:ext cx="3313200" cy="1098725"/>
          </a:xfrm>
          <a:prstGeom prst="rect">
            <a:avLst/>
          </a:prstGeom>
          <a:noFill/>
          <a:ln>
            <a:noFill/>
          </a:ln>
        </p:spPr>
      </p:pic>
      <p:sp>
        <p:nvSpPr>
          <p:cNvPr id="166" name="Shape 166"/>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0" name="Shape 170"/>
        <p:cNvGrpSpPr/>
        <p:nvPr/>
      </p:nvGrpSpPr>
      <p:grpSpPr>
        <a:xfrm>
          <a:off x="0" y="0"/>
          <a:ext cx="0" cy="0"/>
          <a:chOff x="0" y="0"/>
          <a:chExt cx="0" cy="0"/>
        </a:xfrm>
      </p:grpSpPr>
      <p:pic>
        <p:nvPicPr>
          <p:cNvPr id="171" name="Shape 171"/>
          <p:cNvPicPr preferRelativeResize="0"/>
          <p:nvPr/>
        </p:nvPicPr>
        <p:blipFill rotWithShape="1">
          <a:blip r:embed="rId3">
            <a:alphaModFix/>
          </a:blip>
          <a:srcRect b="-28008" l="0" r="-28008" t="0"/>
          <a:stretch/>
        </p:blipFill>
        <p:spPr>
          <a:xfrm>
            <a:off x="0" y="25263"/>
            <a:ext cx="7091274" cy="5092975"/>
          </a:xfrm>
          <a:prstGeom prst="rect">
            <a:avLst/>
          </a:prstGeom>
          <a:noFill/>
          <a:ln>
            <a:noFill/>
          </a:ln>
        </p:spPr>
      </p:pic>
      <p:sp>
        <p:nvSpPr>
          <p:cNvPr id="172" name="Shape 172"/>
          <p:cNvSpPr txBox="1"/>
          <p:nvPr/>
        </p:nvSpPr>
        <p:spPr>
          <a:xfrm>
            <a:off x="58325" y="4280450"/>
            <a:ext cx="5831700" cy="454800"/>
          </a:xfrm>
          <a:prstGeom prst="rect">
            <a:avLst/>
          </a:prstGeom>
          <a:noFill/>
          <a:ln>
            <a:noFill/>
          </a:ln>
        </p:spPr>
        <p:txBody>
          <a:bodyPr anchorCtr="0" anchor="t" bIns="91425" lIns="91425" rIns="91425" wrap="square" tIns="91425">
            <a:noAutofit/>
          </a:bodyPr>
          <a:lstStyle/>
          <a:p>
            <a:pPr lvl="0">
              <a:spcBef>
                <a:spcPts val="0"/>
              </a:spcBef>
              <a:buNone/>
            </a:pPr>
            <a:r>
              <a:rPr b="1" lang="es-419" sz="2600">
                <a:latin typeface="Raleway"/>
                <a:ea typeface="Raleway"/>
                <a:cs typeface="Raleway"/>
                <a:sym typeface="Raleway"/>
              </a:rPr>
              <a:t>Real Time monitoring and alerting</a:t>
            </a:r>
          </a:p>
        </p:txBody>
      </p:sp>
      <p:pic>
        <p:nvPicPr>
          <p:cNvPr id="173" name="Shape 173"/>
          <p:cNvPicPr preferRelativeResize="0"/>
          <p:nvPr/>
        </p:nvPicPr>
        <p:blipFill>
          <a:blip r:embed="rId4">
            <a:alphaModFix/>
          </a:blip>
          <a:stretch>
            <a:fillRect/>
          </a:stretch>
        </p:blipFill>
        <p:spPr>
          <a:xfrm>
            <a:off x="6159363" y="2843988"/>
            <a:ext cx="2619375" cy="1743075"/>
          </a:xfrm>
          <a:prstGeom prst="rect">
            <a:avLst/>
          </a:prstGeom>
          <a:noFill/>
          <a:ln>
            <a:noFill/>
          </a:ln>
        </p:spPr>
      </p:pic>
      <p:pic>
        <p:nvPicPr>
          <p:cNvPr id="174" name="Shape 174"/>
          <p:cNvPicPr preferRelativeResize="0"/>
          <p:nvPr/>
        </p:nvPicPr>
        <p:blipFill>
          <a:blip r:embed="rId5">
            <a:alphaModFix/>
          </a:blip>
          <a:stretch>
            <a:fillRect/>
          </a:stretch>
        </p:blipFill>
        <p:spPr>
          <a:xfrm>
            <a:off x="5538925" y="799427"/>
            <a:ext cx="3418449" cy="1946972"/>
          </a:xfrm>
          <a:prstGeom prst="rect">
            <a:avLst/>
          </a:prstGeom>
          <a:noFill/>
          <a:ln>
            <a:noFill/>
          </a:ln>
        </p:spPr>
      </p:pic>
      <p:sp>
        <p:nvSpPr>
          <p:cNvPr id="175" name="Shape 17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Shape 180"/>
          <p:cNvSpPr txBox="1"/>
          <p:nvPr>
            <p:ph type="title"/>
          </p:nvPr>
        </p:nvSpPr>
        <p:spPr>
          <a:xfrm>
            <a:off x="163025" y="65575"/>
            <a:ext cx="3783300" cy="1664400"/>
          </a:xfrm>
          <a:prstGeom prst="rect">
            <a:avLst/>
          </a:prstGeom>
        </p:spPr>
        <p:txBody>
          <a:bodyPr anchorCtr="0" anchor="t" bIns="91425" lIns="91425" rIns="91425" wrap="square" tIns="91425">
            <a:noAutofit/>
          </a:bodyPr>
          <a:lstStyle/>
          <a:p>
            <a:pPr lvl="0">
              <a:spcBef>
                <a:spcPts val="0"/>
              </a:spcBef>
              <a:buNone/>
            </a:pPr>
            <a:r>
              <a:rPr lang="es-419" sz="3200"/>
              <a:t>SW e</a:t>
            </a:r>
            <a:r>
              <a:rPr lang="es-419" sz="3200"/>
              <a:t>ngineers write tests for everything we code,</a:t>
            </a:r>
          </a:p>
        </p:txBody>
      </p:sp>
      <p:pic>
        <p:nvPicPr>
          <p:cNvPr descr="pulga.gif" id="181" name="Shape 181"/>
          <p:cNvPicPr preferRelativeResize="0"/>
          <p:nvPr/>
        </p:nvPicPr>
        <p:blipFill>
          <a:blip r:embed="rId4">
            <a:alphaModFix/>
          </a:blip>
          <a:stretch>
            <a:fillRect/>
          </a:stretch>
        </p:blipFill>
        <p:spPr>
          <a:xfrm rot="-952222">
            <a:off x="6882150" y="567825"/>
            <a:ext cx="1823251" cy="1302300"/>
          </a:xfrm>
          <a:prstGeom prst="rect">
            <a:avLst/>
          </a:prstGeom>
          <a:noFill/>
          <a:ln>
            <a:noFill/>
          </a:ln>
        </p:spPr>
      </p:pic>
      <p:sp>
        <p:nvSpPr>
          <p:cNvPr id="182" name="Shape 182"/>
          <p:cNvSpPr txBox="1"/>
          <p:nvPr>
            <p:ph type="title"/>
          </p:nvPr>
        </p:nvSpPr>
        <p:spPr>
          <a:xfrm>
            <a:off x="5044800" y="3513750"/>
            <a:ext cx="3783300" cy="1290600"/>
          </a:xfrm>
          <a:prstGeom prst="rect">
            <a:avLst/>
          </a:prstGeom>
        </p:spPr>
        <p:txBody>
          <a:bodyPr anchorCtr="0" anchor="t" bIns="91425" lIns="91425" rIns="91425" wrap="square" tIns="91425">
            <a:noAutofit/>
          </a:bodyPr>
          <a:lstStyle/>
          <a:p>
            <a:pPr lvl="0" rtl="0" algn="r">
              <a:spcBef>
                <a:spcPts val="0"/>
              </a:spcBef>
              <a:buNone/>
            </a:pPr>
            <a:r>
              <a:rPr lang="es-419" sz="3200"/>
              <a:t>but we still need QA engineers.</a:t>
            </a:r>
          </a:p>
        </p:txBody>
      </p:sp>
      <p:pic>
        <p:nvPicPr>
          <p:cNvPr descr="lupa.png" id="183" name="Shape 183"/>
          <p:cNvPicPr preferRelativeResize="0"/>
          <p:nvPr/>
        </p:nvPicPr>
        <p:blipFill>
          <a:blip r:embed="rId5">
            <a:alphaModFix/>
          </a:blip>
          <a:stretch>
            <a:fillRect/>
          </a:stretch>
        </p:blipFill>
        <p:spPr>
          <a:xfrm>
            <a:off x="6012150" y="343350"/>
            <a:ext cx="1409350" cy="1409350"/>
          </a:xfrm>
          <a:prstGeom prst="rect">
            <a:avLst/>
          </a:prstGeom>
          <a:noFill/>
          <a:ln>
            <a:noFill/>
          </a:ln>
        </p:spPr>
      </p:pic>
      <p:pic>
        <p:nvPicPr>
          <p:cNvPr descr="bw-qa.png" id="184" name="Shape 184"/>
          <p:cNvPicPr preferRelativeResize="0"/>
          <p:nvPr/>
        </p:nvPicPr>
        <p:blipFill>
          <a:blip r:embed="rId6">
            <a:alphaModFix/>
          </a:blip>
          <a:stretch>
            <a:fillRect/>
          </a:stretch>
        </p:blipFill>
        <p:spPr>
          <a:xfrm>
            <a:off x="458150" y="3384100"/>
            <a:ext cx="1724500" cy="1549902"/>
          </a:xfrm>
          <a:prstGeom prst="rect">
            <a:avLst/>
          </a:prstGeom>
          <a:noFill/>
          <a:ln>
            <a:noFill/>
          </a:ln>
        </p:spPr>
      </p:pic>
      <p:sp>
        <p:nvSpPr>
          <p:cNvPr id="185" name="Shape 18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Shape 190"/>
          <p:cNvSpPr txBox="1"/>
          <p:nvPr>
            <p:ph type="title"/>
          </p:nvPr>
        </p:nvSpPr>
        <p:spPr>
          <a:xfrm>
            <a:off x="223425" y="4096325"/>
            <a:ext cx="8697300" cy="842100"/>
          </a:xfrm>
          <a:prstGeom prst="rect">
            <a:avLst/>
          </a:prstGeom>
        </p:spPr>
        <p:txBody>
          <a:bodyPr anchorCtr="0" anchor="t" bIns="91425" lIns="91425" rIns="91425" wrap="square" tIns="91425">
            <a:noAutofit/>
          </a:bodyPr>
          <a:lstStyle/>
          <a:p>
            <a:pPr lvl="0" algn="r">
              <a:spcBef>
                <a:spcPts val="0"/>
              </a:spcBef>
              <a:buNone/>
            </a:pPr>
            <a:r>
              <a:rPr lang="es-419" sz="2600">
                <a:solidFill>
                  <a:srgbClr val="000000"/>
                </a:solidFill>
              </a:rPr>
              <a:t>What features will benefit most from having QA time?</a:t>
            </a:r>
          </a:p>
        </p:txBody>
      </p:sp>
      <p:sp>
        <p:nvSpPr>
          <p:cNvPr id="191" name="Shape 191"/>
          <p:cNvSpPr txBox="1"/>
          <p:nvPr>
            <p:ph type="title"/>
          </p:nvPr>
        </p:nvSpPr>
        <p:spPr>
          <a:xfrm>
            <a:off x="223350" y="374000"/>
            <a:ext cx="8697300" cy="580800"/>
          </a:xfrm>
          <a:prstGeom prst="rect">
            <a:avLst/>
          </a:prstGeom>
        </p:spPr>
        <p:txBody>
          <a:bodyPr anchorCtr="0" anchor="t" bIns="91425" lIns="91425" rIns="91425" wrap="square" tIns="91425">
            <a:noAutofit/>
          </a:bodyPr>
          <a:lstStyle/>
          <a:p>
            <a:pPr lvl="0" rtl="0" algn="ctr">
              <a:spcBef>
                <a:spcPts val="0"/>
              </a:spcBef>
              <a:buNone/>
            </a:pPr>
            <a:r>
              <a:rPr lang="es-419" sz="2600">
                <a:solidFill>
                  <a:srgbClr val="000000"/>
                </a:solidFill>
              </a:rPr>
              <a:t>Features &gt; Time to test</a:t>
            </a:r>
          </a:p>
        </p:txBody>
      </p:sp>
      <p:sp>
        <p:nvSpPr>
          <p:cNvPr id="192" name="Shape 192"/>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Shape 197"/>
          <p:cNvSpPr txBox="1"/>
          <p:nvPr>
            <p:ph type="title"/>
          </p:nvPr>
        </p:nvSpPr>
        <p:spPr>
          <a:xfrm>
            <a:off x="228500" y="1122225"/>
            <a:ext cx="1828800" cy="1187700"/>
          </a:xfrm>
          <a:prstGeom prst="rect">
            <a:avLst/>
          </a:prstGeom>
        </p:spPr>
        <p:txBody>
          <a:bodyPr anchorCtr="0" anchor="t" bIns="91425" lIns="91425" rIns="91425" wrap="square" tIns="91425">
            <a:noAutofit/>
          </a:bodyPr>
          <a:lstStyle/>
          <a:p>
            <a:pPr lvl="0">
              <a:spcBef>
                <a:spcPts val="0"/>
              </a:spcBef>
              <a:buNone/>
            </a:pPr>
            <a:r>
              <a:rPr lang="es-419">
                <a:solidFill>
                  <a:schemeClr val="lt1"/>
                </a:solidFill>
              </a:rPr>
              <a:t>Write &amp; </a:t>
            </a:r>
          </a:p>
          <a:p>
            <a:pPr lvl="0">
              <a:spcBef>
                <a:spcPts val="0"/>
              </a:spcBef>
              <a:buNone/>
            </a:pPr>
            <a:r>
              <a:rPr lang="es-419">
                <a:solidFill>
                  <a:schemeClr val="lt1"/>
                </a:solidFill>
              </a:rPr>
              <a:t>Review</a:t>
            </a:r>
          </a:p>
        </p:txBody>
      </p:sp>
      <p:sp>
        <p:nvSpPr>
          <p:cNvPr id="198" name="Shape 198"/>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2000875" y="575950"/>
            <a:ext cx="6720900" cy="635400"/>
          </a:xfrm>
          <a:prstGeom prst="rect">
            <a:avLst/>
          </a:prstGeom>
        </p:spPr>
        <p:txBody>
          <a:bodyPr anchorCtr="0" anchor="t" bIns="91425" lIns="91425" rIns="91425" wrap="square" tIns="91425">
            <a:noAutofit/>
          </a:bodyPr>
          <a:lstStyle/>
          <a:p>
            <a:pPr lvl="0">
              <a:spcBef>
                <a:spcPts val="0"/>
              </a:spcBef>
              <a:buNone/>
            </a:pPr>
            <a:r>
              <a:rPr lang="es-419"/>
              <a:t>QA Engineers + Software Engineers</a:t>
            </a:r>
          </a:p>
        </p:txBody>
      </p:sp>
      <p:pic>
        <p:nvPicPr>
          <p:cNvPr descr="pair-programming.jpg" id="204" name="Shape 204"/>
          <p:cNvPicPr preferRelativeResize="0"/>
          <p:nvPr/>
        </p:nvPicPr>
        <p:blipFill>
          <a:blip r:embed="rId3">
            <a:alphaModFix/>
          </a:blip>
          <a:stretch>
            <a:fillRect/>
          </a:stretch>
        </p:blipFill>
        <p:spPr>
          <a:xfrm>
            <a:off x="5130550" y="1435675"/>
            <a:ext cx="3897349" cy="2916526"/>
          </a:xfrm>
          <a:prstGeom prst="rect">
            <a:avLst/>
          </a:prstGeom>
          <a:noFill/>
          <a:ln>
            <a:noFill/>
          </a:ln>
        </p:spPr>
      </p:pic>
      <p:pic>
        <p:nvPicPr>
          <p:cNvPr descr="QA.gif" id="205" name="Shape 205"/>
          <p:cNvPicPr preferRelativeResize="0"/>
          <p:nvPr/>
        </p:nvPicPr>
        <p:blipFill>
          <a:blip r:embed="rId4">
            <a:alphaModFix/>
          </a:blip>
          <a:stretch>
            <a:fillRect/>
          </a:stretch>
        </p:blipFill>
        <p:spPr>
          <a:xfrm>
            <a:off x="107175" y="1543075"/>
            <a:ext cx="4799650" cy="2701725"/>
          </a:xfrm>
          <a:prstGeom prst="rect">
            <a:avLst/>
          </a:prstGeom>
          <a:noFill/>
          <a:ln>
            <a:noFill/>
          </a:ln>
        </p:spPr>
      </p:pic>
      <p:sp>
        <p:nvSpPr>
          <p:cNvPr id="206" name="Shape 206"/>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descr="docker.png" id="211" name="Shape 211"/>
          <p:cNvPicPr preferRelativeResize="0"/>
          <p:nvPr/>
        </p:nvPicPr>
        <p:blipFill>
          <a:blip r:embed="rId3">
            <a:alphaModFix/>
          </a:blip>
          <a:stretch>
            <a:fillRect/>
          </a:stretch>
        </p:blipFill>
        <p:spPr>
          <a:xfrm>
            <a:off x="1016450" y="926950"/>
            <a:ext cx="6705724" cy="3603201"/>
          </a:xfrm>
          <a:prstGeom prst="rect">
            <a:avLst/>
          </a:prstGeom>
          <a:noFill/>
          <a:ln>
            <a:noFill/>
          </a:ln>
        </p:spPr>
      </p:pic>
      <p:sp>
        <p:nvSpPr>
          <p:cNvPr id="212" name="Shape 212"/>
          <p:cNvSpPr txBox="1"/>
          <p:nvPr>
            <p:ph type="title"/>
          </p:nvPr>
        </p:nvSpPr>
        <p:spPr>
          <a:xfrm>
            <a:off x="311700" y="208250"/>
            <a:ext cx="8520600" cy="639600"/>
          </a:xfrm>
          <a:prstGeom prst="rect">
            <a:avLst/>
          </a:prstGeom>
        </p:spPr>
        <p:txBody>
          <a:bodyPr anchorCtr="0" anchor="t" bIns="91425" lIns="91425" rIns="91425" wrap="square" tIns="91425">
            <a:noAutofit/>
          </a:bodyPr>
          <a:lstStyle/>
          <a:p>
            <a:pPr lvl="0">
              <a:spcBef>
                <a:spcPts val="0"/>
              </a:spcBef>
              <a:buNone/>
            </a:pPr>
            <a:r>
              <a:rPr lang="es-419"/>
              <a:t>Controlling Continuous Deployment</a:t>
            </a:r>
          </a:p>
        </p:txBody>
      </p:sp>
      <p:pic>
        <p:nvPicPr>
          <p:cNvPr descr="swarmnado.gif" id="213" name="Shape 213"/>
          <p:cNvPicPr preferRelativeResize="0"/>
          <p:nvPr/>
        </p:nvPicPr>
        <p:blipFill>
          <a:blip r:embed="rId4">
            <a:alphaModFix/>
          </a:blip>
          <a:stretch>
            <a:fillRect/>
          </a:stretch>
        </p:blipFill>
        <p:spPr>
          <a:xfrm>
            <a:off x="-44875" y="1587225"/>
            <a:ext cx="2013025" cy="2516275"/>
          </a:xfrm>
          <a:prstGeom prst="rect">
            <a:avLst/>
          </a:prstGeom>
          <a:noFill/>
          <a:ln>
            <a:noFill/>
          </a:ln>
        </p:spPr>
      </p:pic>
      <p:pic>
        <p:nvPicPr>
          <p:cNvPr descr="regressions.gif" id="214" name="Shape 214"/>
          <p:cNvPicPr preferRelativeResize="0"/>
          <p:nvPr/>
        </p:nvPicPr>
        <p:blipFill>
          <a:blip r:embed="rId5">
            <a:alphaModFix/>
          </a:blip>
          <a:stretch>
            <a:fillRect/>
          </a:stretch>
        </p:blipFill>
        <p:spPr>
          <a:xfrm>
            <a:off x="7668825" y="1540575"/>
            <a:ext cx="1424500" cy="2770749"/>
          </a:xfrm>
          <a:prstGeom prst="rect">
            <a:avLst/>
          </a:prstGeom>
          <a:noFill/>
          <a:ln>
            <a:noFill/>
          </a:ln>
        </p:spPr>
      </p:pic>
      <p:sp>
        <p:nvSpPr>
          <p:cNvPr id="215" name="Shape 21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Shape 220"/>
          <p:cNvPicPr preferRelativeResize="0"/>
          <p:nvPr/>
        </p:nvPicPr>
        <p:blipFill>
          <a:blip r:embed="rId3">
            <a:alphaModFix/>
          </a:blip>
          <a:stretch>
            <a:fillRect/>
          </a:stretch>
        </p:blipFill>
        <p:spPr>
          <a:xfrm>
            <a:off x="4340137" y="2666537"/>
            <a:ext cx="2039400" cy="2039400"/>
          </a:xfrm>
          <a:prstGeom prst="rect">
            <a:avLst/>
          </a:prstGeom>
          <a:noFill/>
          <a:ln>
            <a:noFill/>
          </a:ln>
        </p:spPr>
      </p:pic>
      <p:pic>
        <p:nvPicPr>
          <p:cNvPr id="221" name="Shape 221"/>
          <p:cNvPicPr preferRelativeResize="0"/>
          <p:nvPr/>
        </p:nvPicPr>
        <p:blipFill>
          <a:blip r:embed="rId4">
            <a:alphaModFix/>
          </a:blip>
          <a:stretch>
            <a:fillRect/>
          </a:stretch>
        </p:blipFill>
        <p:spPr>
          <a:xfrm>
            <a:off x="6215800" y="1030000"/>
            <a:ext cx="2534025" cy="2534001"/>
          </a:xfrm>
          <a:prstGeom prst="rect">
            <a:avLst/>
          </a:prstGeom>
          <a:noFill/>
          <a:ln>
            <a:noFill/>
          </a:ln>
        </p:spPr>
      </p:pic>
      <p:sp>
        <p:nvSpPr>
          <p:cNvPr id="222" name="Shape 222"/>
          <p:cNvSpPr/>
          <p:nvPr/>
        </p:nvSpPr>
        <p:spPr>
          <a:xfrm>
            <a:off x="6546650" y="168450"/>
            <a:ext cx="1703700" cy="927300"/>
          </a:xfrm>
          <a:prstGeom prst="wedgeEllipseCallout">
            <a:avLst>
              <a:gd fmla="val -20833" name="adj1"/>
              <a:gd fmla="val 625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s-419">
                <a:solidFill>
                  <a:srgbClr val="F3F3F3"/>
                </a:solidFill>
              </a:rPr>
              <a:t>Don’t worry!</a:t>
            </a:r>
          </a:p>
        </p:txBody>
      </p:sp>
      <p:pic>
        <p:nvPicPr>
          <p:cNvPr id="223" name="Shape 223"/>
          <p:cNvPicPr preferRelativeResize="0"/>
          <p:nvPr/>
        </p:nvPicPr>
        <p:blipFill>
          <a:blip r:embed="rId5">
            <a:alphaModFix/>
          </a:blip>
          <a:stretch>
            <a:fillRect/>
          </a:stretch>
        </p:blipFill>
        <p:spPr>
          <a:xfrm rot="-333879">
            <a:off x="7489023" y="2086930"/>
            <a:ext cx="1083655" cy="757514"/>
          </a:xfrm>
          <a:prstGeom prst="rect">
            <a:avLst/>
          </a:prstGeom>
          <a:noFill/>
          <a:ln>
            <a:noFill/>
          </a:ln>
        </p:spPr>
      </p:pic>
      <p:pic>
        <p:nvPicPr>
          <p:cNvPr id="224" name="Shape 224"/>
          <p:cNvPicPr preferRelativeResize="0"/>
          <p:nvPr/>
        </p:nvPicPr>
        <p:blipFill>
          <a:blip r:embed="rId6">
            <a:alphaModFix/>
          </a:blip>
          <a:stretch>
            <a:fillRect/>
          </a:stretch>
        </p:blipFill>
        <p:spPr>
          <a:xfrm>
            <a:off x="5517980" y="3719725"/>
            <a:ext cx="861551" cy="986189"/>
          </a:xfrm>
          <a:prstGeom prst="rect">
            <a:avLst/>
          </a:prstGeom>
          <a:noFill/>
          <a:ln>
            <a:noFill/>
          </a:ln>
        </p:spPr>
      </p:pic>
      <p:pic>
        <p:nvPicPr>
          <p:cNvPr id="225" name="Shape 225"/>
          <p:cNvPicPr preferRelativeResize="0"/>
          <p:nvPr/>
        </p:nvPicPr>
        <p:blipFill>
          <a:blip r:embed="rId7">
            <a:alphaModFix/>
          </a:blip>
          <a:stretch>
            <a:fillRect/>
          </a:stretch>
        </p:blipFill>
        <p:spPr>
          <a:xfrm>
            <a:off x="212323" y="2657570"/>
            <a:ext cx="2222724" cy="2165255"/>
          </a:xfrm>
          <a:prstGeom prst="rect">
            <a:avLst/>
          </a:prstGeom>
          <a:noFill/>
          <a:ln>
            <a:noFill/>
          </a:ln>
        </p:spPr>
      </p:pic>
      <p:pic>
        <p:nvPicPr>
          <p:cNvPr id="226" name="Shape 226"/>
          <p:cNvPicPr preferRelativeResize="0"/>
          <p:nvPr/>
        </p:nvPicPr>
        <p:blipFill>
          <a:blip r:embed="rId8">
            <a:alphaModFix/>
          </a:blip>
          <a:stretch>
            <a:fillRect/>
          </a:stretch>
        </p:blipFill>
        <p:spPr>
          <a:xfrm>
            <a:off x="1829650" y="760300"/>
            <a:ext cx="2097283" cy="1572950"/>
          </a:xfrm>
          <a:prstGeom prst="rect">
            <a:avLst/>
          </a:prstGeom>
          <a:noFill/>
          <a:ln>
            <a:noFill/>
          </a:ln>
        </p:spPr>
      </p:pic>
      <p:pic>
        <p:nvPicPr>
          <p:cNvPr id="227" name="Shape 227"/>
          <p:cNvPicPr preferRelativeResize="0"/>
          <p:nvPr/>
        </p:nvPicPr>
        <p:blipFill>
          <a:blip r:embed="rId9">
            <a:alphaModFix/>
          </a:blip>
          <a:stretch>
            <a:fillRect/>
          </a:stretch>
        </p:blipFill>
        <p:spPr>
          <a:xfrm>
            <a:off x="593338" y="168462"/>
            <a:ext cx="1599207" cy="1335325"/>
          </a:xfrm>
          <a:prstGeom prst="rect">
            <a:avLst/>
          </a:prstGeom>
          <a:noFill/>
          <a:ln>
            <a:noFill/>
          </a:ln>
        </p:spPr>
      </p:pic>
      <p:pic>
        <p:nvPicPr>
          <p:cNvPr id="228" name="Shape 228"/>
          <p:cNvPicPr preferRelativeResize="0"/>
          <p:nvPr/>
        </p:nvPicPr>
        <p:blipFill>
          <a:blip r:embed="rId10">
            <a:alphaModFix/>
          </a:blip>
          <a:stretch>
            <a:fillRect/>
          </a:stretch>
        </p:blipFill>
        <p:spPr>
          <a:xfrm rot="-10799978">
            <a:off x="2077925" y="3373432"/>
            <a:ext cx="2180525" cy="1765636"/>
          </a:xfrm>
          <a:prstGeom prst="rect">
            <a:avLst/>
          </a:prstGeom>
          <a:noFill/>
          <a:ln>
            <a:noFill/>
          </a:ln>
        </p:spPr>
      </p:pic>
      <p:pic>
        <p:nvPicPr>
          <p:cNvPr id="229" name="Shape 229"/>
          <p:cNvPicPr preferRelativeResize="0"/>
          <p:nvPr/>
        </p:nvPicPr>
        <p:blipFill>
          <a:blip r:embed="rId11">
            <a:alphaModFix/>
          </a:blip>
          <a:stretch>
            <a:fillRect/>
          </a:stretch>
        </p:blipFill>
        <p:spPr>
          <a:xfrm>
            <a:off x="7046723" y="3564000"/>
            <a:ext cx="2097275" cy="1568761"/>
          </a:xfrm>
          <a:prstGeom prst="rect">
            <a:avLst/>
          </a:prstGeom>
          <a:noFill/>
          <a:ln>
            <a:noFill/>
          </a:ln>
        </p:spPr>
      </p:pic>
      <p:pic>
        <p:nvPicPr>
          <p:cNvPr id="230" name="Shape 230"/>
          <p:cNvPicPr preferRelativeResize="0"/>
          <p:nvPr/>
        </p:nvPicPr>
        <p:blipFill>
          <a:blip r:embed="rId12">
            <a:alphaModFix/>
          </a:blip>
          <a:stretch>
            <a:fillRect/>
          </a:stretch>
        </p:blipFill>
        <p:spPr>
          <a:xfrm rot="12">
            <a:off x="3613676" y="13"/>
            <a:ext cx="2222725" cy="1814774"/>
          </a:xfrm>
          <a:prstGeom prst="rect">
            <a:avLst/>
          </a:prstGeom>
          <a:noFill/>
          <a:ln>
            <a:noFill/>
          </a:ln>
        </p:spPr>
      </p:pic>
      <p:sp>
        <p:nvSpPr>
          <p:cNvPr id="231" name="Shape 231"/>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p:nvPr/>
        </p:nvSpPr>
        <p:spPr>
          <a:xfrm>
            <a:off x="-25650" y="12900"/>
            <a:ext cx="4566300" cy="5143500"/>
          </a:xfrm>
          <a:prstGeom prst="rect">
            <a:avLst/>
          </a:prstGeom>
          <a:solidFill>
            <a:srgbClr val="D0E0E3"/>
          </a:solidFill>
          <a:ln>
            <a:noFill/>
          </a:ln>
        </p:spPr>
        <p:txBody>
          <a:bodyPr anchorCtr="0" anchor="ctr" bIns="91425" lIns="91425" rIns="91425" wrap="square" tIns="91425">
            <a:noAutofit/>
          </a:bodyPr>
          <a:lstStyle/>
          <a:p>
            <a:pPr lvl="0">
              <a:spcBef>
                <a:spcPts val="0"/>
              </a:spcBef>
              <a:buNone/>
            </a:pPr>
            <a:r>
              <a:t/>
            </a:r>
            <a:endParaRPr/>
          </a:p>
        </p:txBody>
      </p:sp>
      <p:pic>
        <p:nvPicPr>
          <p:cNvPr id="237" name="Shape 237"/>
          <p:cNvPicPr preferRelativeResize="0"/>
          <p:nvPr/>
        </p:nvPicPr>
        <p:blipFill>
          <a:blip r:embed="rId3">
            <a:alphaModFix/>
          </a:blip>
          <a:stretch>
            <a:fillRect/>
          </a:stretch>
        </p:blipFill>
        <p:spPr>
          <a:xfrm>
            <a:off x="360188" y="2326663"/>
            <a:ext cx="3794625" cy="2529750"/>
          </a:xfrm>
          <a:prstGeom prst="rect">
            <a:avLst/>
          </a:prstGeom>
          <a:noFill/>
          <a:ln>
            <a:noFill/>
          </a:ln>
        </p:spPr>
      </p:pic>
      <p:pic>
        <p:nvPicPr>
          <p:cNvPr id="238" name="Shape 238"/>
          <p:cNvPicPr preferRelativeResize="0"/>
          <p:nvPr/>
        </p:nvPicPr>
        <p:blipFill>
          <a:blip r:embed="rId4">
            <a:alphaModFix/>
          </a:blip>
          <a:stretch>
            <a:fillRect/>
          </a:stretch>
        </p:blipFill>
        <p:spPr>
          <a:xfrm>
            <a:off x="6254400" y="99700"/>
            <a:ext cx="2301000" cy="2300975"/>
          </a:xfrm>
          <a:prstGeom prst="rect">
            <a:avLst/>
          </a:prstGeom>
          <a:noFill/>
          <a:ln>
            <a:noFill/>
          </a:ln>
        </p:spPr>
      </p:pic>
      <p:sp>
        <p:nvSpPr>
          <p:cNvPr id="239" name="Shape 239"/>
          <p:cNvSpPr txBox="1"/>
          <p:nvPr/>
        </p:nvSpPr>
        <p:spPr>
          <a:xfrm>
            <a:off x="974825" y="436100"/>
            <a:ext cx="2552400" cy="6285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pic>
        <p:nvPicPr>
          <p:cNvPr id="240" name="Shape 240"/>
          <p:cNvPicPr preferRelativeResize="0"/>
          <p:nvPr/>
        </p:nvPicPr>
        <p:blipFill>
          <a:blip r:embed="rId5">
            <a:alphaModFix/>
          </a:blip>
          <a:stretch>
            <a:fillRect/>
          </a:stretch>
        </p:blipFill>
        <p:spPr>
          <a:xfrm>
            <a:off x="360200" y="163850"/>
            <a:ext cx="3794624" cy="1897312"/>
          </a:xfrm>
          <a:prstGeom prst="rect">
            <a:avLst/>
          </a:prstGeom>
          <a:noFill/>
          <a:ln>
            <a:noFill/>
          </a:ln>
        </p:spPr>
      </p:pic>
      <p:pic>
        <p:nvPicPr>
          <p:cNvPr id="241" name="Shape 241"/>
          <p:cNvPicPr preferRelativeResize="0"/>
          <p:nvPr/>
        </p:nvPicPr>
        <p:blipFill>
          <a:blip r:embed="rId6">
            <a:alphaModFix/>
          </a:blip>
          <a:stretch>
            <a:fillRect/>
          </a:stretch>
        </p:blipFill>
        <p:spPr>
          <a:xfrm>
            <a:off x="4540650" y="1196525"/>
            <a:ext cx="1327925" cy="1130150"/>
          </a:xfrm>
          <a:prstGeom prst="rect">
            <a:avLst/>
          </a:prstGeom>
          <a:noFill/>
          <a:ln>
            <a:noFill/>
          </a:ln>
        </p:spPr>
      </p:pic>
      <p:pic>
        <p:nvPicPr>
          <p:cNvPr id="242" name="Shape 242"/>
          <p:cNvPicPr preferRelativeResize="0"/>
          <p:nvPr/>
        </p:nvPicPr>
        <p:blipFill>
          <a:blip r:embed="rId7">
            <a:alphaModFix/>
          </a:blip>
          <a:stretch>
            <a:fillRect/>
          </a:stretch>
        </p:blipFill>
        <p:spPr>
          <a:xfrm>
            <a:off x="6024250" y="2783375"/>
            <a:ext cx="3003775" cy="2218600"/>
          </a:xfrm>
          <a:prstGeom prst="rect">
            <a:avLst/>
          </a:prstGeom>
          <a:noFill/>
          <a:ln>
            <a:noFill/>
          </a:ln>
        </p:spPr>
      </p:pic>
      <p:pic>
        <p:nvPicPr>
          <p:cNvPr id="243" name="Shape 243"/>
          <p:cNvPicPr preferRelativeResize="0"/>
          <p:nvPr/>
        </p:nvPicPr>
        <p:blipFill>
          <a:blip r:embed="rId6">
            <a:alphaModFix/>
          </a:blip>
          <a:stretch>
            <a:fillRect/>
          </a:stretch>
        </p:blipFill>
        <p:spPr>
          <a:xfrm flipH="1" rot="10800000">
            <a:off x="4540650" y="2326675"/>
            <a:ext cx="1327925" cy="1130150"/>
          </a:xfrm>
          <a:prstGeom prst="rect">
            <a:avLst/>
          </a:prstGeom>
          <a:noFill/>
          <a:ln>
            <a:noFill/>
          </a:ln>
        </p:spPr>
      </p:pic>
      <p:sp>
        <p:nvSpPr>
          <p:cNvPr id="244" name="Shape 244"/>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Shape 249"/>
          <p:cNvPicPr preferRelativeResize="0"/>
          <p:nvPr/>
        </p:nvPicPr>
        <p:blipFill>
          <a:blip r:embed="rId3">
            <a:alphaModFix/>
          </a:blip>
          <a:stretch>
            <a:fillRect/>
          </a:stretch>
        </p:blipFill>
        <p:spPr>
          <a:xfrm>
            <a:off x="810959" y="2877825"/>
            <a:ext cx="2913916" cy="2265675"/>
          </a:xfrm>
          <a:prstGeom prst="rect">
            <a:avLst/>
          </a:prstGeom>
          <a:noFill/>
          <a:ln>
            <a:noFill/>
          </a:ln>
        </p:spPr>
      </p:pic>
      <p:pic>
        <p:nvPicPr>
          <p:cNvPr id="250" name="Shape 250"/>
          <p:cNvPicPr preferRelativeResize="0"/>
          <p:nvPr/>
        </p:nvPicPr>
        <p:blipFill>
          <a:blip r:embed="rId4">
            <a:alphaModFix amt="93000"/>
          </a:blip>
          <a:stretch>
            <a:fillRect/>
          </a:stretch>
        </p:blipFill>
        <p:spPr>
          <a:xfrm>
            <a:off x="4173800" y="2320125"/>
            <a:ext cx="3832902" cy="2874701"/>
          </a:xfrm>
          <a:prstGeom prst="rect">
            <a:avLst/>
          </a:prstGeom>
          <a:noFill/>
          <a:ln>
            <a:noFill/>
          </a:ln>
        </p:spPr>
      </p:pic>
      <p:pic>
        <p:nvPicPr>
          <p:cNvPr id="251" name="Shape 251"/>
          <p:cNvPicPr preferRelativeResize="0"/>
          <p:nvPr/>
        </p:nvPicPr>
        <p:blipFill>
          <a:blip r:embed="rId5">
            <a:alphaModFix/>
          </a:blip>
          <a:stretch>
            <a:fillRect/>
          </a:stretch>
        </p:blipFill>
        <p:spPr>
          <a:xfrm>
            <a:off x="229700" y="48400"/>
            <a:ext cx="3495175" cy="2621355"/>
          </a:xfrm>
          <a:prstGeom prst="rect">
            <a:avLst/>
          </a:prstGeom>
          <a:noFill/>
          <a:ln>
            <a:noFill/>
          </a:ln>
        </p:spPr>
      </p:pic>
      <p:pic>
        <p:nvPicPr>
          <p:cNvPr id="252" name="Shape 252"/>
          <p:cNvPicPr preferRelativeResize="0"/>
          <p:nvPr/>
        </p:nvPicPr>
        <p:blipFill>
          <a:blip r:embed="rId6">
            <a:alphaModFix/>
          </a:blip>
          <a:stretch>
            <a:fillRect/>
          </a:stretch>
        </p:blipFill>
        <p:spPr>
          <a:xfrm>
            <a:off x="5648825" y="0"/>
            <a:ext cx="3495176" cy="2618116"/>
          </a:xfrm>
          <a:prstGeom prst="rect">
            <a:avLst/>
          </a:prstGeom>
          <a:noFill/>
          <a:ln>
            <a:noFill/>
          </a:ln>
        </p:spPr>
      </p:pic>
      <p:cxnSp>
        <p:nvCxnSpPr>
          <p:cNvPr id="253" name="Shape 253"/>
          <p:cNvCxnSpPr/>
          <p:nvPr/>
        </p:nvCxnSpPr>
        <p:spPr>
          <a:xfrm flipH="1" rot="10800000">
            <a:off x="0" y="2603750"/>
            <a:ext cx="9158400" cy="64200"/>
          </a:xfrm>
          <a:prstGeom prst="straightConnector1">
            <a:avLst/>
          </a:prstGeom>
          <a:noFill/>
          <a:ln cap="flat" cmpd="sng" w="9525">
            <a:solidFill>
              <a:schemeClr val="dk2"/>
            </a:solidFill>
            <a:prstDash val="solid"/>
            <a:round/>
            <a:headEnd len="lg" w="lg" type="none"/>
            <a:tailEnd len="lg" w="lg" type="none"/>
          </a:ln>
        </p:spPr>
      </p:cxnSp>
      <p:sp>
        <p:nvSpPr>
          <p:cNvPr id="254" name="Shape 254"/>
          <p:cNvSpPr/>
          <p:nvPr/>
        </p:nvSpPr>
        <p:spPr>
          <a:xfrm>
            <a:off x="4173800" y="1006275"/>
            <a:ext cx="1367400" cy="705600"/>
          </a:xfrm>
          <a:prstGeom prst="homePlate">
            <a:avLst>
              <a:gd fmla="val 50000" name="adj"/>
            </a:avLst>
          </a:prstGeom>
          <a:solidFill>
            <a:srgbClr val="6AA84F"/>
          </a:solidFill>
          <a:ln cap="flat" cmpd="sng" w="3810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5" name="Shape 255"/>
          <p:cNvSpPr txBox="1"/>
          <p:nvPr/>
        </p:nvSpPr>
        <p:spPr>
          <a:xfrm rot="-5400000">
            <a:off x="-584650" y="3559175"/>
            <a:ext cx="1977600" cy="502800"/>
          </a:xfrm>
          <a:prstGeom prst="rect">
            <a:avLst/>
          </a:prstGeom>
          <a:solidFill>
            <a:srgbClr val="E06666"/>
          </a:solidFill>
          <a:ln>
            <a:noFill/>
          </a:ln>
        </p:spPr>
        <p:txBody>
          <a:bodyPr anchorCtr="0" anchor="t" bIns="91425" lIns="91425" rIns="91425" wrap="square" tIns="91425">
            <a:noAutofit/>
          </a:bodyPr>
          <a:lstStyle/>
          <a:p>
            <a:pPr lvl="0" algn="ctr">
              <a:spcBef>
                <a:spcPts val="0"/>
              </a:spcBef>
              <a:buNone/>
            </a:pPr>
            <a:r>
              <a:rPr b="1" lang="es-419" sz="2400">
                <a:solidFill>
                  <a:srgbClr val="F3F3F3"/>
                </a:solidFill>
              </a:rPr>
              <a:t>RESPONSE</a:t>
            </a:r>
          </a:p>
        </p:txBody>
      </p:sp>
      <p:pic>
        <p:nvPicPr>
          <p:cNvPr id="256" name="Shape 256"/>
          <p:cNvPicPr preferRelativeResize="0"/>
          <p:nvPr/>
        </p:nvPicPr>
        <p:blipFill>
          <a:blip r:embed="rId7">
            <a:alphaModFix/>
          </a:blip>
          <a:stretch>
            <a:fillRect/>
          </a:stretch>
        </p:blipFill>
        <p:spPr>
          <a:xfrm>
            <a:off x="7776600" y="3326975"/>
            <a:ext cx="1367400" cy="1367400"/>
          </a:xfrm>
          <a:prstGeom prst="rect">
            <a:avLst/>
          </a:prstGeom>
          <a:noFill/>
          <a:ln>
            <a:noFill/>
          </a:ln>
        </p:spPr>
      </p:pic>
      <p:sp>
        <p:nvSpPr>
          <p:cNvPr id="257" name="Shape 25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id="80" name="Shape 80"/>
          <p:cNvPicPr preferRelativeResize="0"/>
          <p:nvPr/>
        </p:nvPicPr>
        <p:blipFill>
          <a:blip r:embed="rId3">
            <a:alphaModFix/>
          </a:blip>
          <a:stretch>
            <a:fillRect/>
          </a:stretch>
        </p:blipFill>
        <p:spPr>
          <a:xfrm>
            <a:off x="210975" y="1043400"/>
            <a:ext cx="2877850" cy="2158368"/>
          </a:xfrm>
          <a:prstGeom prst="rect">
            <a:avLst/>
          </a:prstGeom>
          <a:noFill/>
          <a:ln>
            <a:noFill/>
          </a:ln>
        </p:spPr>
      </p:pic>
      <p:pic>
        <p:nvPicPr>
          <p:cNvPr id="81" name="Shape 81"/>
          <p:cNvPicPr preferRelativeResize="0"/>
          <p:nvPr/>
        </p:nvPicPr>
        <p:blipFill>
          <a:blip r:embed="rId4">
            <a:alphaModFix/>
          </a:blip>
          <a:stretch>
            <a:fillRect/>
          </a:stretch>
        </p:blipFill>
        <p:spPr>
          <a:xfrm>
            <a:off x="6168925" y="865073"/>
            <a:ext cx="2645074" cy="2805124"/>
          </a:xfrm>
          <a:prstGeom prst="rect">
            <a:avLst/>
          </a:prstGeom>
          <a:noFill/>
          <a:ln>
            <a:noFill/>
          </a:ln>
        </p:spPr>
      </p:pic>
      <p:pic>
        <p:nvPicPr>
          <p:cNvPr id="82" name="Shape 82"/>
          <p:cNvPicPr preferRelativeResize="0"/>
          <p:nvPr/>
        </p:nvPicPr>
        <p:blipFill>
          <a:blip r:embed="rId5">
            <a:alphaModFix/>
          </a:blip>
          <a:stretch>
            <a:fillRect/>
          </a:stretch>
        </p:blipFill>
        <p:spPr>
          <a:xfrm>
            <a:off x="3477438" y="1769150"/>
            <a:ext cx="2302875" cy="2302875"/>
          </a:xfrm>
          <a:prstGeom prst="rect">
            <a:avLst/>
          </a:prstGeom>
          <a:noFill/>
          <a:ln>
            <a:noFill/>
          </a:ln>
        </p:spPr>
      </p:pic>
      <p:sp>
        <p:nvSpPr>
          <p:cNvPr id="83" name="Shape 8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Shape 262"/>
          <p:cNvPicPr preferRelativeResize="0"/>
          <p:nvPr/>
        </p:nvPicPr>
        <p:blipFill>
          <a:blip r:embed="rId3">
            <a:alphaModFix/>
          </a:blip>
          <a:stretch>
            <a:fillRect/>
          </a:stretch>
        </p:blipFill>
        <p:spPr>
          <a:xfrm>
            <a:off x="3836962" y="77800"/>
            <a:ext cx="4741277" cy="4987898"/>
          </a:xfrm>
          <a:prstGeom prst="rect">
            <a:avLst/>
          </a:prstGeom>
          <a:noFill/>
          <a:ln>
            <a:noFill/>
          </a:ln>
        </p:spPr>
      </p:pic>
      <p:sp>
        <p:nvSpPr>
          <p:cNvPr id="263" name="Shape 263"/>
          <p:cNvSpPr/>
          <p:nvPr/>
        </p:nvSpPr>
        <p:spPr>
          <a:xfrm>
            <a:off x="2" y="580350"/>
            <a:ext cx="4070700" cy="580500"/>
          </a:xfrm>
          <a:prstGeom prst="chevron">
            <a:avLst>
              <a:gd fmla="val 50000" name="adj"/>
            </a:avLst>
          </a:prstGeom>
          <a:solidFill>
            <a:srgbClr val="EA8C00">
              <a:alpha val="75000"/>
            </a:srgbClr>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4" name="Shape 264"/>
          <p:cNvSpPr/>
          <p:nvPr/>
        </p:nvSpPr>
        <p:spPr>
          <a:xfrm>
            <a:off x="2" y="1517925"/>
            <a:ext cx="4070700" cy="580500"/>
          </a:xfrm>
          <a:prstGeom prst="chevron">
            <a:avLst>
              <a:gd fmla="val 50000" name="adj"/>
            </a:avLst>
          </a:prstGeom>
          <a:solidFill>
            <a:srgbClr val="EA8C00">
              <a:alpha val="75000"/>
            </a:srgbClr>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5" name="Shape 265"/>
          <p:cNvSpPr/>
          <p:nvPr/>
        </p:nvSpPr>
        <p:spPr>
          <a:xfrm>
            <a:off x="2" y="2371375"/>
            <a:ext cx="4070700" cy="580500"/>
          </a:xfrm>
          <a:prstGeom prst="chevron">
            <a:avLst>
              <a:gd fmla="val 50000" name="adj"/>
            </a:avLst>
          </a:prstGeom>
          <a:solidFill>
            <a:srgbClr val="EA8C00">
              <a:alpha val="75000"/>
            </a:srgbClr>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6" name="Shape 266"/>
          <p:cNvSpPr/>
          <p:nvPr/>
        </p:nvSpPr>
        <p:spPr>
          <a:xfrm>
            <a:off x="2" y="3308950"/>
            <a:ext cx="4070700" cy="580500"/>
          </a:xfrm>
          <a:prstGeom prst="chevron">
            <a:avLst>
              <a:gd fmla="val 50000" name="adj"/>
            </a:avLst>
          </a:prstGeom>
          <a:solidFill>
            <a:srgbClr val="EA8C00">
              <a:alpha val="75000"/>
            </a:srgbClr>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7" name="Shape 267"/>
          <p:cNvSpPr txBox="1"/>
          <p:nvPr/>
        </p:nvSpPr>
        <p:spPr>
          <a:xfrm>
            <a:off x="562610" y="580350"/>
            <a:ext cx="2961900" cy="580500"/>
          </a:xfrm>
          <a:prstGeom prst="rect">
            <a:avLst/>
          </a:prstGeom>
          <a:noFill/>
          <a:ln>
            <a:noFill/>
          </a:ln>
        </p:spPr>
        <p:txBody>
          <a:bodyPr anchorCtr="0" anchor="t" bIns="91425" lIns="91425" rIns="91425" wrap="square" tIns="91425">
            <a:noAutofit/>
          </a:bodyPr>
          <a:lstStyle/>
          <a:p>
            <a:pPr lvl="0" algn="ctr">
              <a:spcBef>
                <a:spcPts val="0"/>
              </a:spcBef>
              <a:buNone/>
            </a:pPr>
            <a:r>
              <a:rPr lang="es-419" sz="3000">
                <a:latin typeface="Bree Serif"/>
                <a:ea typeface="Bree Serif"/>
                <a:cs typeface="Bree Serif"/>
                <a:sym typeface="Bree Serif"/>
              </a:rPr>
              <a:t>Gracias</a:t>
            </a:r>
          </a:p>
        </p:txBody>
      </p:sp>
      <p:sp>
        <p:nvSpPr>
          <p:cNvPr id="268" name="Shape 268"/>
          <p:cNvSpPr txBox="1"/>
          <p:nvPr/>
        </p:nvSpPr>
        <p:spPr>
          <a:xfrm>
            <a:off x="489325" y="1517925"/>
            <a:ext cx="2961900" cy="580500"/>
          </a:xfrm>
          <a:prstGeom prst="rect">
            <a:avLst/>
          </a:prstGeom>
          <a:noFill/>
          <a:ln>
            <a:noFill/>
          </a:ln>
        </p:spPr>
        <p:txBody>
          <a:bodyPr anchorCtr="0" anchor="t" bIns="91425" lIns="91425" rIns="91425" wrap="square" tIns="91425">
            <a:noAutofit/>
          </a:bodyPr>
          <a:lstStyle/>
          <a:p>
            <a:pPr lvl="0" rtl="0" algn="ctr">
              <a:spcBef>
                <a:spcPts val="0"/>
              </a:spcBef>
              <a:buNone/>
            </a:pPr>
            <a:r>
              <a:rPr lang="es-419" sz="3000">
                <a:latin typeface="Bree Serif"/>
                <a:ea typeface="Bree Serif"/>
                <a:cs typeface="Bree Serif"/>
                <a:sym typeface="Bree Serif"/>
              </a:rPr>
              <a:t>por </a:t>
            </a:r>
          </a:p>
        </p:txBody>
      </p:sp>
      <p:sp>
        <p:nvSpPr>
          <p:cNvPr id="269" name="Shape 269"/>
          <p:cNvSpPr txBox="1"/>
          <p:nvPr/>
        </p:nvSpPr>
        <p:spPr>
          <a:xfrm>
            <a:off x="489325" y="2371375"/>
            <a:ext cx="2961900" cy="580500"/>
          </a:xfrm>
          <a:prstGeom prst="rect">
            <a:avLst/>
          </a:prstGeom>
          <a:noFill/>
          <a:ln>
            <a:noFill/>
          </a:ln>
        </p:spPr>
        <p:txBody>
          <a:bodyPr anchorCtr="0" anchor="t" bIns="91425" lIns="91425" rIns="91425" wrap="square" tIns="91425">
            <a:noAutofit/>
          </a:bodyPr>
          <a:lstStyle/>
          <a:p>
            <a:pPr lvl="0" rtl="0" algn="ctr">
              <a:spcBef>
                <a:spcPts val="0"/>
              </a:spcBef>
              <a:buNone/>
            </a:pPr>
            <a:r>
              <a:rPr lang="es-419" sz="3000">
                <a:latin typeface="Bree Serif"/>
                <a:ea typeface="Bree Serif"/>
                <a:cs typeface="Bree Serif"/>
                <a:sym typeface="Bree Serif"/>
              </a:rPr>
              <a:t>su</a:t>
            </a:r>
          </a:p>
        </p:txBody>
      </p:sp>
      <p:sp>
        <p:nvSpPr>
          <p:cNvPr id="270" name="Shape 270"/>
          <p:cNvSpPr txBox="1"/>
          <p:nvPr/>
        </p:nvSpPr>
        <p:spPr>
          <a:xfrm>
            <a:off x="489325" y="3308950"/>
            <a:ext cx="2961900" cy="580500"/>
          </a:xfrm>
          <a:prstGeom prst="rect">
            <a:avLst/>
          </a:prstGeom>
          <a:noFill/>
          <a:ln>
            <a:noFill/>
          </a:ln>
        </p:spPr>
        <p:txBody>
          <a:bodyPr anchorCtr="0" anchor="t" bIns="91425" lIns="91425" rIns="91425" wrap="square" tIns="91425">
            <a:noAutofit/>
          </a:bodyPr>
          <a:lstStyle/>
          <a:p>
            <a:pPr lvl="0" rtl="0" algn="ctr">
              <a:spcBef>
                <a:spcPts val="0"/>
              </a:spcBef>
              <a:buNone/>
            </a:pPr>
            <a:r>
              <a:rPr lang="es-419" sz="3000">
                <a:latin typeface="Bree Serif"/>
                <a:ea typeface="Bree Serif"/>
                <a:cs typeface="Bree Serif"/>
                <a:sym typeface="Bree Serif"/>
              </a:rPr>
              <a:t>atención</a:t>
            </a:r>
          </a:p>
        </p:txBody>
      </p:sp>
      <p:sp>
        <p:nvSpPr>
          <p:cNvPr id="271" name="Shape 271"/>
          <p:cNvSpPr txBox="1"/>
          <p:nvPr/>
        </p:nvSpPr>
        <p:spPr>
          <a:xfrm>
            <a:off x="77725" y="4485200"/>
            <a:ext cx="3785100" cy="580500"/>
          </a:xfrm>
          <a:prstGeom prst="rect">
            <a:avLst/>
          </a:prstGeom>
          <a:solidFill>
            <a:srgbClr val="FB8C00">
              <a:alpha val="51920"/>
            </a:srgbClr>
          </a:solidFill>
          <a:ln>
            <a:noFill/>
          </a:ln>
        </p:spPr>
        <p:txBody>
          <a:bodyPr anchorCtr="0" anchor="t" bIns="91425" lIns="91425" rIns="91425" wrap="square" tIns="91425">
            <a:noAutofit/>
          </a:bodyPr>
          <a:lstStyle/>
          <a:p>
            <a:pPr lvl="0">
              <a:spcBef>
                <a:spcPts val="0"/>
              </a:spcBef>
              <a:buNone/>
            </a:pPr>
            <a:r>
              <a:rPr b="1" lang="es-419">
                <a:solidFill>
                  <a:schemeClr val="dk2"/>
                </a:solidFill>
              </a:rPr>
              <a:t>Grupo n° 5:</a:t>
            </a:r>
          </a:p>
          <a:p>
            <a:pPr lvl="0">
              <a:spcBef>
                <a:spcPts val="0"/>
              </a:spcBef>
              <a:buClr>
                <a:schemeClr val="dk2"/>
              </a:buClr>
              <a:buSzPct val="100000"/>
              <a:buFont typeface="Arial"/>
              <a:buNone/>
            </a:pPr>
            <a:r>
              <a:rPr b="1" lang="es-419" sz="1100">
                <a:solidFill>
                  <a:schemeClr val="dk2"/>
                </a:solidFill>
              </a:rPr>
              <a:t>Benito, Brond, Filardo, Silva, MIchelini</a:t>
            </a:r>
          </a:p>
        </p:txBody>
      </p:sp>
      <p:sp>
        <p:nvSpPr>
          <p:cNvPr id="272" name="Shape 272"/>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461825" y="2282825"/>
            <a:ext cx="2143125" cy="2143125"/>
          </a:xfrm>
          <a:prstGeom prst="rect">
            <a:avLst/>
          </a:prstGeom>
          <a:noFill/>
          <a:ln>
            <a:noFill/>
          </a:ln>
        </p:spPr>
      </p:pic>
      <p:pic>
        <p:nvPicPr>
          <p:cNvPr id="89" name="Shape 89"/>
          <p:cNvPicPr preferRelativeResize="0"/>
          <p:nvPr/>
        </p:nvPicPr>
        <p:blipFill>
          <a:blip r:embed="rId4">
            <a:alphaModFix/>
          </a:blip>
          <a:stretch>
            <a:fillRect/>
          </a:stretch>
        </p:blipFill>
        <p:spPr>
          <a:xfrm>
            <a:off x="2404350" y="256850"/>
            <a:ext cx="4728200" cy="2533175"/>
          </a:xfrm>
          <a:prstGeom prst="rect">
            <a:avLst/>
          </a:prstGeom>
          <a:noFill/>
          <a:ln>
            <a:noFill/>
          </a:ln>
        </p:spPr>
      </p:pic>
      <p:pic>
        <p:nvPicPr>
          <p:cNvPr id="90" name="Shape 90"/>
          <p:cNvPicPr preferRelativeResize="0"/>
          <p:nvPr/>
        </p:nvPicPr>
        <p:blipFill>
          <a:blip r:embed="rId5">
            <a:alphaModFix/>
          </a:blip>
          <a:stretch>
            <a:fillRect/>
          </a:stretch>
        </p:blipFill>
        <p:spPr>
          <a:xfrm>
            <a:off x="6224425" y="2981113"/>
            <a:ext cx="3028950" cy="1514475"/>
          </a:xfrm>
          <a:prstGeom prst="rect">
            <a:avLst/>
          </a:prstGeom>
          <a:noFill/>
          <a:ln>
            <a:noFill/>
          </a:ln>
        </p:spPr>
      </p:pic>
      <p:sp>
        <p:nvSpPr>
          <p:cNvPr id="91" name="Shape 91"/>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5" name="Shape 95"/>
        <p:cNvGrpSpPr/>
        <p:nvPr/>
      </p:nvGrpSpPr>
      <p:grpSpPr>
        <a:xfrm>
          <a:off x="0" y="0"/>
          <a:ext cx="0" cy="0"/>
          <a:chOff x="0" y="0"/>
          <a:chExt cx="0" cy="0"/>
        </a:xfrm>
      </p:grpSpPr>
      <p:pic>
        <p:nvPicPr>
          <p:cNvPr id="96" name="Shape 96"/>
          <p:cNvPicPr preferRelativeResize="0"/>
          <p:nvPr/>
        </p:nvPicPr>
        <p:blipFill>
          <a:blip r:embed="rId3">
            <a:alphaModFix/>
          </a:blip>
          <a:stretch>
            <a:fillRect/>
          </a:stretch>
        </p:blipFill>
        <p:spPr>
          <a:xfrm>
            <a:off x="1032100" y="955888"/>
            <a:ext cx="3231725" cy="3231725"/>
          </a:xfrm>
          <a:prstGeom prst="rect">
            <a:avLst/>
          </a:prstGeom>
          <a:noFill/>
          <a:ln>
            <a:noFill/>
          </a:ln>
        </p:spPr>
      </p:pic>
      <p:pic>
        <p:nvPicPr>
          <p:cNvPr id="97" name="Shape 97"/>
          <p:cNvPicPr preferRelativeResize="0"/>
          <p:nvPr/>
        </p:nvPicPr>
        <p:blipFill>
          <a:blip r:embed="rId4">
            <a:alphaModFix/>
          </a:blip>
          <a:stretch>
            <a:fillRect/>
          </a:stretch>
        </p:blipFill>
        <p:spPr>
          <a:xfrm>
            <a:off x="5520325" y="1143000"/>
            <a:ext cx="2847975" cy="2857500"/>
          </a:xfrm>
          <a:prstGeom prst="rect">
            <a:avLst/>
          </a:prstGeom>
          <a:noFill/>
          <a:ln>
            <a:noFill/>
          </a:ln>
        </p:spPr>
      </p:pic>
      <p:sp>
        <p:nvSpPr>
          <p:cNvPr id="98" name="Shape 98"/>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pic>
        <p:nvPicPr>
          <p:cNvPr descr="comunicacion-pymes.jpg" id="104" name="Shape 104"/>
          <p:cNvPicPr preferRelativeResize="0"/>
          <p:nvPr/>
        </p:nvPicPr>
        <p:blipFill>
          <a:blip r:embed="rId3">
            <a:alphaModFix/>
          </a:blip>
          <a:stretch>
            <a:fillRect/>
          </a:stretch>
        </p:blipFill>
        <p:spPr>
          <a:xfrm>
            <a:off x="6789688" y="1629530"/>
            <a:ext cx="2289600" cy="1656172"/>
          </a:xfrm>
          <a:prstGeom prst="rect">
            <a:avLst/>
          </a:prstGeom>
          <a:noFill/>
          <a:ln>
            <a:noFill/>
          </a:ln>
        </p:spPr>
      </p:pic>
      <p:pic>
        <p:nvPicPr>
          <p:cNvPr descr="feedback-retroalimentacion-opinion.jpg" id="105" name="Shape 105"/>
          <p:cNvPicPr preferRelativeResize="0"/>
          <p:nvPr/>
        </p:nvPicPr>
        <p:blipFill>
          <a:blip r:embed="rId4">
            <a:alphaModFix/>
          </a:blip>
          <a:stretch>
            <a:fillRect/>
          </a:stretch>
        </p:blipFill>
        <p:spPr>
          <a:xfrm>
            <a:off x="0" y="1629528"/>
            <a:ext cx="2056187" cy="1542125"/>
          </a:xfrm>
          <a:prstGeom prst="rect">
            <a:avLst/>
          </a:prstGeom>
          <a:noFill/>
          <a:ln>
            <a:noFill/>
          </a:ln>
        </p:spPr>
      </p:pic>
      <p:pic>
        <p:nvPicPr>
          <p:cNvPr descr="descarga (1).png" id="106" name="Shape 106"/>
          <p:cNvPicPr preferRelativeResize="0"/>
          <p:nvPr/>
        </p:nvPicPr>
        <p:blipFill>
          <a:blip r:embed="rId5">
            <a:alphaModFix/>
          </a:blip>
          <a:stretch>
            <a:fillRect/>
          </a:stretch>
        </p:blipFill>
        <p:spPr>
          <a:xfrm>
            <a:off x="5494271" y="1929384"/>
            <a:ext cx="1239025" cy="1056478"/>
          </a:xfrm>
          <a:prstGeom prst="rect">
            <a:avLst/>
          </a:prstGeom>
          <a:noFill/>
          <a:ln>
            <a:noFill/>
          </a:ln>
        </p:spPr>
      </p:pic>
      <p:pic>
        <p:nvPicPr>
          <p:cNvPr descr="descarga (1).png" id="107" name="Shape 107"/>
          <p:cNvPicPr preferRelativeResize="0"/>
          <p:nvPr/>
        </p:nvPicPr>
        <p:blipFill>
          <a:blip r:embed="rId5">
            <a:alphaModFix/>
          </a:blip>
          <a:stretch>
            <a:fillRect/>
          </a:stretch>
        </p:blipFill>
        <p:spPr>
          <a:xfrm>
            <a:off x="1828021" y="2172197"/>
            <a:ext cx="1239025" cy="1056478"/>
          </a:xfrm>
          <a:prstGeom prst="rect">
            <a:avLst/>
          </a:prstGeom>
          <a:noFill/>
          <a:ln>
            <a:noFill/>
          </a:ln>
        </p:spPr>
      </p:pic>
      <p:pic>
        <p:nvPicPr>
          <p:cNvPr descr="54217126-IT-company-at-work-Group-of-software-developers-people-coding-together-sitting-in-front-of-their-pc--Stock-Vector.jpg" id="108" name="Shape 108"/>
          <p:cNvPicPr preferRelativeResize="0"/>
          <p:nvPr/>
        </p:nvPicPr>
        <p:blipFill>
          <a:blip r:embed="rId6">
            <a:alphaModFix/>
          </a:blip>
          <a:stretch>
            <a:fillRect/>
          </a:stretch>
        </p:blipFill>
        <p:spPr>
          <a:xfrm>
            <a:off x="3067050" y="1031549"/>
            <a:ext cx="2427237" cy="2427214"/>
          </a:xfrm>
          <a:prstGeom prst="rect">
            <a:avLst/>
          </a:prstGeom>
          <a:noFill/>
          <a:ln>
            <a:noFill/>
          </a:ln>
        </p:spPr>
      </p:pic>
      <p:sp>
        <p:nvSpPr>
          <p:cNvPr id="109" name="Shape 109"/>
          <p:cNvSpPr/>
          <p:nvPr/>
        </p:nvSpPr>
        <p:spPr>
          <a:xfrm rot="10800000">
            <a:off x="877025" y="3380438"/>
            <a:ext cx="7034700" cy="936600"/>
          </a:xfrm>
          <a:prstGeom prst="uturnArrow">
            <a:avLst>
              <a:gd fmla="val 18509" name="adj1"/>
              <a:gd fmla="val 25000" name="adj2"/>
              <a:gd fmla="val 25000" name="adj3"/>
              <a:gd fmla="val 75000" name="adj4"/>
              <a:gd fmla="val 100000" name="adj5"/>
            </a:avLst>
          </a:prstGeom>
          <a:solidFill>
            <a:srgbClr val="F1C232"/>
          </a:solidFill>
          <a:ln>
            <a:noFill/>
          </a:ln>
        </p:spPr>
        <p:txBody>
          <a:bodyPr anchorCtr="0" anchor="ctr" bIns="91425" lIns="91425" rIns="91425" wrap="square" tIns="91425">
            <a:noAutofit/>
          </a:bodyPr>
          <a:lstStyle/>
          <a:p>
            <a:pPr lvl="0">
              <a:spcBef>
                <a:spcPts val="0"/>
              </a:spcBef>
              <a:buNone/>
            </a:pPr>
            <a:r>
              <a:t/>
            </a:r>
            <a:endParaRPr/>
          </a:p>
        </p:txBody>
      </p:sp>
      <p:pic>
        <p:nvPicPr>
          <p:cNvPr descr="fast-and-reliable-service.jpg" id="110" name="Shape 110"/>
          <p:cNvPicPr preferRelativeResize="0"/>
          <p:nvPr/>
        </p:nvPicPr>
        <p:blipFill>
          <a:blip r:embed="rId7">
            <a:alphaModFix/>
          </a:blip>
          <a:stretch>
            <a:fillRect/>
          </a:stretch>
        </p:blipFill>
        <p:spPr>
          <a:xfrm>
            <a:off x="5867638" y="1544212"/>
            <a:ext cx="548700" cy="548700"/>
          </a:xfrm>
          <a:prstGeom prst="rect">
            <a:avLst/>
          </a:prstGeom>
          <a:noFill/>
          <a:ln>
            <a:noFill/>
          </a:ln>
        </p:spPr>
      </p:pic>
      <p:pic>
        <p:nvPicPr>
          <p:cNvPr descr="fast-and-reliable-service.jpg" id="111" name="Shape 111"/>
          <p:cNvPicPr preferRelativeResize="0"/>
          <p:nvPr/>
        </p:nvPicPr>
        <p:blipFill>
          <a:blip r:embed="rId7">
            <a:alphaModFix/>
          </a:blip>
          <a:stretch>
            <a:fillRect/>
          </a:stretch>
        </p:blipFill>
        <p:spPr>
          <a:xfrm>
            <a:off x="2144975" y="1789136"/>
            <a:ext cx="548700" cy="548700"/>
          </a:xfrm>
          <a:prstGeom prst="rect">
            <a:avLst/>
          </a:prstGeom>
          <a:noFill/>
          <a:ln>
            <a:noFill/>
          </a:ln>
        </p:spPr>
      </p:pic>
      <p:pic>
        <p:nvPicPr>
          <p:cNvPr descr="fast-and-reliable-service.jpg" id="112" name="Shape 112"/>
          <p:cNvPicPr preferRelativeResize="0"/>
          <p:nvPr/>
        </p:nvPicPr>
        <p:blipFill>
          <a:blip r:embed="rId7">
            <a:alphaModFix/>
          </a:blip>
          <a:stretch>
            <a:fillRect/>
          </a:stretch>
        </p:blipFill>
        <p:spPr>
          <a:xfrm>
            <a:off x="4006313" y="3458786"/>
            <a:ext cx="548700" cy="54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descr="Start-Slow-The-Right-Way-to-Set-Up-a-Pilot-of-Your-CRM-Software.jpg" id="117" name="Shape 117"/>
          <p:cNvPicPr preferRelativeResize="0"/>
          <p:nvPr/>
        </p:nvPicPr>
        <p:blipFill>
          <a:blip r:embed="rId3">
            <a:alphaModFix/>
          </a:blip>
          <a:stretch>
            <a:fillRect/>
          </a:stretch>
        </p:blipFill>
        <p:spPr>
          <a:xfrm>
            <a:off x="70775" y="807350"/>
            <a:ext cx="4909451" cy="3093600"/>
          </a:xfrm>
          <a:prstGeom prst="rect">
            <a:avLst/>
          </a:prstGeom>
          <a:noFill/>
          <a:ln>
            <a:noFill/>
          </a:ln>
        </p:spPr>
      </p:pic>
      <p:pic>
        <p:nvPicPr>
          <p:cNvPr descr="be-careful-2.jpg" id="118" name="Shape 118"/>
          <p:cNvPicPr preferRelativeResize="0"/>
          <p:nvPr/>
        </p:nvPicPr>
        <p:blipFill>
          <a:blip r:embed="rId4">
            <a:alphaModFix/>
          </a:blip>
          <a:stretch>
            <a:fillRect/>
          </a:stretch>
        </p:blipFill>
        <p:spPr>
          <a:xfrm>
            <a:off x="737525" y="274850"/>
            <a:ext cx="1439626" cy="1439626"/>
          </a:xfrm>
          <a:prstGeom prst="rect">
            <a:avLst/>
          </a:prstGeom>
          <a:noFill/>
          <a:ln>
            <a:noFill/>
          </a:ln>
        </p:spPr>
      </p:pic>
      <p:pic>
        <p:nvPicPr>
          <p:cNvPr descr="descarga.png" id="119" name="Shape 119"/>
          <p:cNvPicPr preferRelativeResize="0"/>
          <p:nvPr/>
        </p:nvPicPr>
        <p:blipFill>
          <a:blip r:embed="rId5">
            <a:alphaModFix/>
          </a:blip>
          <a:stretch>
            <a:fillRect/>
          </a:stretch>
        </p:blipFill>
        <p:spPr>
          <a:xfrm>
            <a:off x="6774575" y="1646425"/>
            <a:ext cx="2066000" cy="2066000"/>
          </a:xfrm>
          <a:prstGeom prst="rect">
            <a:avLst/>
          </a:prstGeom>
          <a:noFill/>
          <a:ln>
            <a:noFill/>
          </a:ln>
        </p:spPr>
      </p:pic>
      <p:pic>
        <p:nvPicPr>
          <p:cNvPr descr="descarga (1).png" id="120" name="Shape 120"/>
          <p:cNvPicPr preferRelativeResize="0"/>
          <p:nvPr/>
        </p:nvPicPr>
        <p:blipFill>
          <a:blip r:embed="rId6">
            <a:alphaModFix/>
          </a:blip>
          <a:stretch>
            <a:fillRect/>
          </a:stretch>
        </p:blipFill>
        <p:spPr>
          <a:xfrm>
            <a:off x="5205612" y="1899975"/>
            <a:ext cx="1343575" cy="1343575"/>
          </a:xfrm>
          <a:prstGeom prst="rect">
            <a:avLst/>
          </a:prstGeom>
          <a:noFill/>
          <a:ln>
            <a:noFill/>
          </a:ln>
        </p:spPr>
      </p:pic>
      <p:sp>
        <p:nvSpPr>
          <p:cNvPr id="121" name="Shape 121"/>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pic>
        <p:nvPicPr>
          <p:cNvPr descr="640.png" id="122" name="Shape 122"/>
          <p:cNvPicPr preferRelativeResize="0"/>
          <p:nvPr/>
        </p:nvPicPr>
        <p:blipFill>
          <a:blip r:embed="rId7">
            <a:alphaModFix/>
          </a:blip>
          <a:stretch>
            <a:fillRect/>
          </a:stretch>
        </p:blipFill>
        <p:spPr>
          <a:xfrm>
            <a:off x="5157588" y="1188373"/>
            <a:ext cx="1439625" cy="961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6" name="Shape 126"/>
        <p:cNvGrpSpPr/>
        <p:nvPr/>
      </p:nvGrpSpPr>
      <p:grpSpPr>
        <a:xfrm>
          <a:off x="0" y="0"/>
          <a:ext cx="0" cy="0"/>
          <a:chOff x="0" y="0"/>
          <a:chExt cx="0" cy="0"/>
        </a:xfrm>
      </p:grpSpPr>
      <p:pic>
        <p:nvPicPr>
          <p:cNvPr descr="Snap_5t9ISaPWK5491602858.jpg" id="127" name="Shape 127"/>
          <p:cNvPicPr preferRelativeResize="0"/>
          <p:nvPr/>
        </p:nvPicPr>
        <p:blipFill rotWithShape="1">
          <a:blip r:embed="rId3">
            <a:alphaModFix/>
          </a:blip>
          <a:srcRect b="0" l="0" r="9812" t="2429"/>
          <a:stretch/>
        </p:blipFill>
        <p:spPr>
          <a:xfrm>
            <a:off x="5046950" y="1133925"/>
            <a:ext cx="3931700" cy="3436550"/>
          </a:xfrm>
          <a:prstGeom prst="rect">
            <a:avLst/>
          </a:prstGeom>
          <a:noFill/>
          <a:ln>
            <a:noFill/>
          </a:ln>
        </p:spPr>
      </p:pic>
      <p:pic>
        <p:nvPicPr>
          <p:cNvPr descr="12950777-cuadro-de-retraso-en-la-entrega-y-el-diseno-de-la-ilustracion-reloj-en-blanco.jpeg" id="128" name="Shape 128"/>
          <p:cNvPicPr preferRelativeResize="0"/>
          <p:nvPr/>
        </p:nvPicPr>
        <p:blipFill>
          <a:blip r:embed="rId4">
            <a:alphaModFix/>
          </a:blip>
          <a:stretch>
            <a:fillRect/>
          </a:stretch>
        </p:blipFill>
        <p:spPr>
          <a:xfrm>
            <a:off x="558749" y="2754463"/>
            <a:ext cx="2136471" cy="1816000"/>
          </a:xfrm>
          <a:prstGeom prst="rect">
            <a:avLst/>
          </a:prstGeom>
          <a:noFill/>
          <a:ln>
            <a:noFill/>
          </a:ln>
        </p:spPr>
      </p:pic>
      <p:sp>
        <p:nvSpPr>
          <p:cNvPr id="129" name="Shape 129"/>
          <p:cNvSpPr/>
          <p:nvPr/>
        </p:nvSpPr>
        <p:spPr>
          <a:xfrm>
            <a:off x="6626650" y="3165375"/>
            <a:ext cx="1007100" cy="994200"/>
          </a:xfrm>
          <a:prstGeom prst="ellipse">
            <a:avLst/>
          </a:prstGeom>
          <a:noFill/>
          <a:ln cap="flat" cmpd="sng" w="762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0" name="Shape 13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pic>
        <p:nvPicPr>
          <p:cNvPr descr="24149354-the-salaried-worker-who-turns-pale.jpg" id="131" name="Shape 131"/>
          <p:cNvPicPr preferRelativeResize="0"/>
          <p:nvPr/>
        </p:nvPicPr>
        <p:blipFill>
          <a:blip r:embed="rId5">
            <a:alphaModFix/>
          </a:blip>
          <a:stretch>
            <a:fillRect/>
          </a:stretch>
        </p:blipFill>
        <p:spPr>
          <a:xfrm>
            <a:off x="3000638" y="1133929"/>
            <a:ext cx="1740900" cy="1920122"/>
          </a:xfrm>
          <a:prstGeom prst="rect">
            <a:avLst/>
          </a:prstGeom>
          <a:noFill/>
          <a:ln>
            <a:noFill/>
          </a:ln>
        </p:spPr>
      </p:pic>
      <p:pic>
        <p:nvPicPr>
          <p:cNvPr descr="256px-Friendfeed.svg.png" id="132" name="Shape 132"/>
          <p:cNvPicPr preferRelativeResize="0"/>
          <p:nvPr/>
        </p:nvPicPr>
        <p:blipFill>
          <a:blip r:embed="rId6">
            <a:alphaModFix/>
          </a:blip>
          <a:stretch>
            <a:fillRect/>
          </a:stretch>
        </p:blipFill>
        <p:spPr>
          <a:xfrm>
            <a:off x="846400" y="749475"/>
            <a:ext cx="1304375" cy="1304375"/>
          </a:xfrm>
          <a:prstGeom prst="rect">
            <a:avLst/>
          </a:prstGeom>
          <a:noFill/>
          <a:ln>
            <a:noFill/>
          </a:ln>
        </p:spPr>
      </p:pic>
      <p:sp>
        <p:nvSpPr>
          <p:cNvPr id="133" name="Shape 133"/>
          <p:cNvSpPr/>
          <p:nvPr/>
        </p:nvSpPr>
        <p:spPr>
          <a:xfrm>
            <a:off x="628125" y="619700"/>
            <a:ext cx="1740900" cy="1563900"/>
          </a:xfrm>
          <a:prstGeom prst="noSmoking">
            <a:avLst>
              <a:gd fmla="val 7463" name="adj"/>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7" name="Shape 137"/>
        <p:cNvGrpSpPr/>
        <p:nvPr/>
      </p:nvGrpSpPr>
      <p:grpSpPr>
        <a:xfrm>
          <a:off x="0" y="0"/>
          <a:ext cx="0" cy="0"/>
          <a:chOff x="0" y="0"/>
          <a:chExt cx="0" cy="0"/>
        </a:xfrm>
      </p:grpSpPr>
      <p:pic>
        <p:nvPicPr>
          <p:cNvPr descr="feedback-andresraya.png" id="138" name="Shape 138"/>
          <p:cNvPicPr preferRelativeResize="0"/>
          <p:nvPr/>
        </p:nvPicPr>
        <p:blipFill>
          <a:blip r:embed="rId4">
            <a:alphaModFix/>
          </a:blip>
          <a:stretch>
            <a:fillRect/>
          </a:stretch>
        </p:blipFill>
        <p:spPr>
          <a:xfrm>
            <a:off x="1529275" y="415575"/>
            <a:ext cx="1224400" cy="1224400"/>
          </a:xfrm>
          <a:prstGeom prst="rect">
            <a:avLst/>
          </a:prstGeom>
          <a:noFill/>
          <a:ln>
            <a:noFill/>
          </a:ln>
        </p:spPr>
      </p:pic>
      <p:pic>
        <p:nvPicPr>
          <p:cNvPr descr="0336b4be66a615fa4994b9a83b389954.jpg" id="139" name="Shape 139"/>
          <p:cNvPicPr preferRelativeResize="0"/>
          <p:nvPr/>
        </p:nvPicPr>
        <p:blipFill>
          <a:blip r:embed="rId5">
            <a:alphaModFix/>
          </a:blip>
          <a:stretch>
            <a:fillRect/>
          </a:stretch>
        </p:blipFill>
        <p:spPr>
          <a:xfrm>
            <a:off x="6504200" y="186600"/>
            <a:ext cx="1342125" cy="1001750"/>
          </a:xfrm>
          <a:prstGeom prst="rect">
            <a:avLst/>
          </a:prstGeom>
          <a:noFill/>
          <a:ln>
            <a:noFill/>
          </a:ln>
        </p:spPr>
      </p:pic>
      <p:sp>
        <p:nvSpPr>
          <p:cNvPr id="140" name="Shape 14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pic>
        <p:nvPicPr>
          <p:cNvPr descr="Technology-Changing-Education.jpg" id="141" name="Shape 141"/>
          <p:cNvPicPr preferRelativeResize="0"/>
          <p:nvPr/>
        </p:nvPicPr>
        <p:blipFill>
          <a:blip r:embed="rId6">
            <a:alphaModFix/>
          </a:blip>
          <a:stretch>
            <a:fillRect/>
          </a:stretch>
        </p:blipFill>
        <p:spPr>
          <a:xfrm>
            <a:off x="2857775" y="1698625"/>
            <a:ext cx="1224400" cy="1224400"/>
          </a:xfrm>
          <a:prstGeom prst="rect">
            <a:avLst/>
          </a:prstGeom>
          <a:noFill/>
          <a:ln>
            <a:noFill/>
          </a:ln>
        </p:spPr>
      </p:pic>
      <p:pic>
        <p:nvPicPr>
          <p:cNvPr descr="graph-analysis-17493775.jpg" id="142" name="Shape 142"/>
          <p:cNvPicPr preferRelativeResize="0"/>
          <p:nvPr/>
        </p:nvPicPr>
        <p:blipFill>
          <a:blip r:embed="rId7">
            <a:alphaModFix/>
          </a:blip>
          <a:stretch>
            <a:fillRect/>
          </a:stretch>
        </p:blipFill>
        <p:spPr>
          <a:xfrm>
            <a:off x="3905275" y="186588"/>
            <a:ext cx="1224400" cy="1121350"/>
          </a:xfrm>
          <a:prstGeom prst="rect">
            <a:avLst/>
          </a:prstGeom>
          <a:noFill/>
          <a:ln>
            <a:noFill/>
          </a:ln>
        </p:spPr>
      </p:pic>
      <p:pic>
        <p:nvPicPr>
          <p:cNvPr descr="el-tiempo-vuela-el-reloj-rápido-de-las-manos-de-la-falta-de-definición-de-la-velocidad-17751517.jpg" id="143" name="Shape 143"/>
          <p:cNvPicPr preferRelativeResize="0"/>
          <p:nvPr/>
        </p:nvPicPr>
        <p:blipFill>
          <a:blip r:embed="rId8">
            <a:alphaModFix/>
          </a:blip>
          <a:stretch>
            <a:fillRect/>
          </a:stretch>
        </p:blipFill>
        <p:spPr>
          <a:xfrm>
            <a:off x="1360925" y="2507625"/>
            <a:ext cx="1224400" cy="1224400"/>
          </a:xfrm>
          <a:prstGeom prst="rect">
            <a:avLst/>
          </a:prstGeom>
          <a:noFill/>
          <a:ln>
            <a:noFill/>
          </a:ln>
        </p:spPr>
      </p:pic>
      <p:pic>
        <p:nvPicPr>
          <p:cNvPr descr="cover_photo-940x470.jpg" id="144" name="Shape 144"/>
          <p:cNvPicPr preferRelativeResize="0"/>
          <p:nvPr/>
        </p:nvPicPr>
        <p:blipFill rotWithShape="1">
          <a:blip r:embed="rId9">
            <a:alphaModFix/>
          </a:blip>
          <a:srcRect b="0" l="83608" r="0" t="56610"/>
          <a:stretch/>
        </p:blipFill>
        <p:spPr>
          <a:xfrm>
            <a:off x="5955500" y="2596749"/>
            <a:ext cx="1580666" cy="2092001"/>
          </a:xfrm>
          <a:prstGeom prst="rect">
            <a:avLst/>
          </a:prstGeom>
          <a:noFill/>
          <a:ln>
            <a:noFill/>
          </a:ln>
        </p:spPr>
      </p:pic>
      <p:sp>
        <p:nvSpPr>
          <p:cNvPr id="145" name="Shape 145"/>
          <p:cNvSpPr/>
          <p:nvPr/>
        </p:nvSpPr>
        <p:spPr>
          <a:xfrm>
            <a:off x="5891900" y="1748825"/>
            <a:ext cx="707700" cy="6108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6" name="Shape 146"/>
          <p:cNvSpPr/>
          <p:nvPr/>
        </p:nvSpPr>
        <p:spPr>
          <a:xfrm>
            <a:off x="5690525" y="1821275"/>
            <a:ext cx="351000" cy="3936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7" name="Shape 147"/>
          <p:cNvSpPr/>
          <p:nvPr/>
        </p:nvSpPr>
        <p:spPr>
          <a:xfrm>
            <a:off x="5955500" y="2114025"/>
            <a:ext cx="548700" cy="3936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pipeline.png" id="148" name="Shape 148"/>
          <p:cNvPicPr preferRelativeResize="0"/>
          <p:nvPr/>
        </p:nvPicPr>
        <p:blipFill>
          <a:blip r:embed="rId10">
            <a:alphaModFix/>
          </a:blip>
          <a:stretch>
            <a:fillRect/>
          </a:stretch>
        </p:blipFill>
        <p:spPr>
          <a:xfrm>
            <a:off x="5480925" y="1748825"/>
            <a:ext cx="1118674" cy="61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2" name="Shape 152"/>
        <p:cNvGrpSpPr/>
        <p:nvPr/>
      </p:nvGrpSpPr>
      <p:grpSpPr>
        <a:xfrm>
          <a:off x="0" y="0"/>
          <a:ext cx="0" cy="0"/>
          <a:chOff x="0" y="0"/>
          <a:chExt cx="0" cy="0"/>
        </a:xfrm>
      </p:grpSpPr>
      <p:pic>
        <p:nvPicPr>
          <p:cNvPr id="153" name="Shape 153"/>
          <p:cNvPicPr preferRelativeResize="0"/>
          <p:nvPr/>
        </p:nvPicPr>
        <p:blipFill rotWithShape="1">
          <a:blip r:embed="rId3">
            <a:alphaModFix/>
          </a:blip>
          <a:srcRect b="0" l="4085" r="0" t="0"/>
          <a:stretch/>
        </p:blipFill>
        <p:spPr>
          <a:xfrm>
            <a:off x="4189200" y="516875"/>
            <a:ext cx="4933575" cy="3543300"/>
          </a:xfrm>
          <a:prstGeom prst="rect">
            <a:avLst/>
          </a:prstGeom>
          <a:noFill/>
          <a:ln>
            <a:noFill/>
          </a:ln>
        </p:spPr>
      </p:pic>
      <p:pic>
        <p:nvPicPr>
          <p:cNvPr id="154" name="Shape 154"/>
          <p:cNvPicPr preferRelativeResize="0"/>
          <p:nvPr/>
        </p:nvPicPr>
        <p:blipFill>
          <a:blip r:embed="rId4">
            <a:alphaModFix/>
          </a:blip>
          <a:stretch>
            <a:fillRect/>
          </a:stretch>
        </p:blipFill>
        <p:spPr>
          <a:xfrm>
            <a:off x="1230775" y="3134150"/>
            <a:ext cx="3341150" cy="1670575"/>
          </a:xfrm>
          <a:prstGeom prst="rect">
            <a:avLst/>
          </a:prstGeom>
          <a:noFill/>
          <a:ln>
            <a:noFill/>
          </a:ln>
        </p:spPr>
      </p:pic>
      <p:pic>
        <p:nvPicPr>
          <p:cNvPr id="155" name="Shape 155"/>
          <p:cNvPicPr preferRelativeResize="0"/>
          <p:nvPr/>
        </p:nvPicPr>
        <p:blipFill>
          <a:blip r:embed="rId5">
            <a:alphaModFix/>
          </a:blip>
          <a:stretch>
            <a:fillRect/>
          </a:stretch>
        </p:blipFill>
        <p:spPr>
          <a:xfrm>
            <a:off x="108850" y="793075"/>
            <a:ext cx="2466975" cy="1847850"/>
          </a:xfrm>
          <a:prstGeom prst="rect">
            <a:avLst/>
          </a:prstGeom>
          <a:noFill/>
          <a:ln>
            <a:noFill/>
          </a:ln>
        </p:spPr>
      </p:pic>
      <p:sp>
        <p:nvSpPr>
          <p:cNvPr id="156" name="Shape 156"/>
          <p:cNvSpPr txBox="1"/>
          <p:nvPr/>
        </p:nvSpPr>
        <p:spPr>
          <a:xfrm>
            <a:off x="2710500" y="1259650"/>
            <a:ext cx="1478700" cy="454800"/>
          </a:xfrm>
          <a:prstGeom prst="rect">
            <a:avLst/>
          </a:prstGeom>
          <a:noFill/>
          <a:ln>
            <a:noFill/>
          </a:ln>
        </p:spPr>
        <p:txBody>
          <a:bodyPr anchorCtr="0" anchor="t" bIns="91425" lIns="91425" rIns="91425" wrap="square" tIns="91425">
            <a:noAutofit/>
          </a:bodyPr>
          <a:lstStyle/>
          <a:p>
            <a:pPr lvl="0" rtl="0">
              <a:spcBef>
                <a:spcPts val="0"/>
              </a:spcBef>
              <a:buNone/>
            </a:pPr>
            <a:r>
              <a:rPr b="1" lang="es-419" sz="2600">
                <a:latin typeface="Raleway"/>
                <a:ea typeface="Raleway"/>
                <a:cs typeface="Raleway"/>
                <a:sym typeface="Raleway"/>
              </a:rPr>
              <a:t>Focus</a:t>
            </a:r>
          </a:p>
        </p:txBody>
      </p:sp>
      <p:pic>
        <p:nvPicPr>
          <p:cNvPr id="157" name="Shape 157"/>
          <p:cNvPicPr preferRelativeResize="0"/>
          <p:nvPr/>
        </p:nvPicPr>
        <p:blipFill>
          <a:blip r:embed="rId6">
            <a:alphaModFix/>
          </a:blip>
          <a:stretch>
            <a:fillRect/>
          </a:stretch>
        </p:blipFill>
        <p:spPr>
          <a:xfrm>
            <a:off x="2456044" y="2009344"/>
            <a:ext cx="1124800" cy="1124825"/>
          </a:xfrm>
          <a:prstGeom prst="rect">
            <a:avLst/>
          </a:prstGeom>
          <a:noFill/>
          <a:ln>
            <a:noFill/>
          </a:ln>
        </p:spPr>
      </p:pic>
      <p:pic>
        <p:nvPicPr>
          <p:cNvPr id="158" name="Shape 158"/>
          <p:cNvPicPr preferRelativeResize="0"/>
          <p:nvPr/>
        </p:nvPicPr>
        <p:blipFill>
          <a:blip r:embed="rId7">
            <a:alphaModFix/>
          </a:blip>
          <a:stretch>
            <a:fillRect/>
          </a:stretch>
        </p:blipFill>
        <p:spPr>
          <a:xfrm>
            <a:off x="3580844" y="1861907"/>
            <a:ext cx="1124800" cy="1124800"/>
          </a:xfrm>
          <a:prstGeom prst="rect">
            <a:avLst/>
          </a:prstGeom>
          <a:noFill/>
          <a:ln>
            <a:noFill/>
          </a:ln>
        </p:spPr>
      </p:pic>
      <p:sp>
        <p:nvSpPr>
          <p:cNvPr id="159" name="Shape 159"/>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